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4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9" roundtripDataSignature="AMtx7mgW2yqZ1n6Xv58eoMpld5dekffu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customschemas.google.com/relationships/presentationmetadata" Target="metadata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dirty="0"/>
              <a:t>Soirées</a:t>
            </a:r>
            <a:r>
              <a:rPr lang="fr-CH" baseline="0" dirty="0"/>
              <a:t> 2023 – 2024 - 2025</a:t>
            </a:r>
            <a:endParaRPr lang="fr-C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Entrées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D-41E9-B193-5F718E9B6CA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Entrées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4D-41E9-B193-5F718E9B6CA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Entrées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62-4794-ACD3-C4ED9F27B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148368"/>
        <c:axId val="644146928"/>
      </c:barChart>
      <c:catAx>
        <c:axId val="64414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6928"/>
        <c:crosses val="autoZero"/>
        <c:auto val="1"/>
        <c:lblAlgn val="ctr"/>
        <c:lblOffset val="100"/>
        <c:noMultiLvlLbl val="0"/>
      </c:catAx>
      <c:valAx>
        <c:axId val="64414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dirty="0"/>
              <a:t>Soirées</a:t>
            </a:r>
            <a:r>
              <a:rPr lang="fr-CH" baseline="0" dirty="0"/>
              <a:t> 2023 - 2024</a:t>
            </a:r>
            <a:endParaRPr lang="fr-C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DVD-Clé USB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5-4FA0-A967-4403098BC3B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DVD-Clé USB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5-4FA0-A967-4403098BC3B9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DVD-Clé USB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6-4D29-9FBC-727F4752B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148368"/>
        <c:axId val="644146928"/>
      </c:barChart>
      <c:catAx>
        <c:axId val="64414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6928"/>
        <c:crosses val="autoZero"/>
        <c:auto val="1"/>
        <c:lblAlgn val="ctr"/>
        <c:lblOffset val="100"/>
        <c:noMultiLvlLbl val="0"/>
      </c:catAx>
      <c:valAx>
        <c:axId val="64414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dirty="0"/>
              <a:t>Soirées</a:t>
            </a:r>
            <a:r>
              <a:rPr lang="fr-CH" baseline="0" dirty="0"/>
              <a:t> 2023 – 2024 - 2025</a:t>
            </a:r>
            <a:endParaRPr lang="fr-C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Tombola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BE-44B4-847B-9B21E90D49B3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Tombola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3850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BE-44B4-847B-9B21E90D49B3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Tombola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3850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D3-4B05-A55B-C11174C38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148368"/>
        <c:axId val="644146928"/>
      </c:barChart>
      <c:catAx>
        <c:axId val="64414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6928"/>
        <c:crosses val="autoZero"/>
        <c:auto val="1"/>
        <c:lblAlgn val="ctr"/>
        <c:lblOffset val="100"/>
        <c:noMultiLvlLbl val="0"/>
      </c:catAx>
      <c:valAx>
        <c:axId val="64414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dirty="0"/>
              <a:t>Soirées</a:t>
            </a:r>
            <a:r>
              <a:rPr lang="fr-CH" baseline="0" dirty="0"/>
              <a:t> 2023 – 2024 - 2025</a:t>
            </a:r>
            <a:endParaRPr lang="fr-C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Bénéfice</c:v>
                </c:pt>
              </c:strCache>
            </c:strRef>
          </c:cat>
          <c:val>
            <c:numRef>
              <c:f>Feuil1!$B$2</c:f>
              <c:numCache>
                <c:formatCode>#,##0.00</c:formatCode>
                <c:ptCount val="1"/>
                <c:pt idx="0">
                  <c:v>14618.86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5D-4DCE-8745-2A22A72721E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Bénéfice</c:v>
                </c:pt>
              </c:strCache>
            </c:strRef>
          </c:cat>
          <c:val>
            <c:numRef>
              <c:f>Feuil1!$C$2</c:f>
              <c:numCache>
                <c:formatCode>#,##0.00</c:formatCode>
                <c:ptCount val="1"/>
                <c:pt idx="0">
                  <c:v>16827.89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D-4DCE-8745-2A22A72721E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Bénéfice</c:v>
                </c:pt>
              </c:strCache>
            </c:strRef>
          </c:cat>
          <c:val>
            <c:numRef>
              <c:f>Feuil1!$D$2</c:f>
              <c:numCache>
                <c:formatCode>#,##0.00</c:formatCode>
                <c:ptCount val="1"/>
                <c:pt idx="0">
                  <c:v>19962.82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60-4326-B383-E8B1D71A3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148368"/>
        <c:axId val="644146928"/>
      </c:barChart>
      <c:catAx>
        <c:axId val="64414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6928"/>
        <c:crosses val="autoZero"/>
        <c:auto val="1"/>
        <c:lblAlgn val="ctr"/>
        <c:lblOffset val="100"/>
        <c:noMultiLvlLbl val="0"/>
      </c:catAx>
      <c:valAx>
        <c:axId val="64414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414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3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3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5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5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p5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p5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5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p5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5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p6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p6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6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6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6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p6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6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p6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6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6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1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p7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p7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p7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7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p7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1" name="Google Shape;391;p7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8" name="Google Shape;408;p7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p7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4" name="Google Shape;444;p7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3" name="Google Shape;463;p7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1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2" name="Google Shape;482;p8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6" name="Google Shape;496;p8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4" name="Google Shape;504;p8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3" name="Google Shape;513;p8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3" name="Google Shape;523;p8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3" name="Google Shape;533;p8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3" name="Google Shape;543;p8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2" name="Google Shape;552;p8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2" name="Google Shape;562;p8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4" name="Google Shape;574;p8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2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2" name="Google Shape;582;p9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2" name="Google Shape;592;p9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3" name="Google Shape;603;p9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2" name="Google Shape;612;p9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2" name="Google Shape;622;p9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0" name="Google Shape;630;p9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8" name="Google Shape;638;p9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9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6" name="Google Shape;646;p9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4" name="Google Shape;654;p9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3" name="Google Shape;663;p9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2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1" name="Google Shape;671;p10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2" name="Google Shape;682;p10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1" name="Google Shape;691;p10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699" name="Google Shape;699;p10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08" name="Google Shape;708;p10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17" name="Google Shape;717;p10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6" name="Google Shape;726;p10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38" name="Google Shape;738;p10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50" name="Google Shape;750;p10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59" name="Google Shape;759;p10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2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69" name="Google Shape;769;p11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1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79" name="Google Shape;779;p11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1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89" name="Google Shape;789;p11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1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H"/>
              <a:t>Parler du nouveau règlement des cotisations FSG</a:t>
            </a:r>
            <a:endParaRPr/>
          </a:p>
        </p:txBody>
      </p:sp>
      <p:sp>
        <p:nvSpPr>
          <p:cNvPr id="798" name="Google Shape;798;p11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7" name="Google Shape;807;p11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6" name="Google Shape;816;p11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4" name="Google Shape;824;p11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5" name="Google Shape;835;p11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7" name="Google Shape;847;p11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1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0" name="Google Shape;860;p11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2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2" name="Google Shape;872;p12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2" name="Google Shape;882;p12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1" name="Google Shape;891;p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2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1" name="Google Shape;901;p12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2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0" name="Google Shape;910;p12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2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8" name="Google Shape;918;p12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2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9" name="Google Shape;929;p12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2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9" name="Google Shape;939;p12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2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8" name="Google Shape;948;p12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7" name="Google Shape;957;p1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3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1" name="Google Shape;971;p12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2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0" name="Google Shape;980;p12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4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8" name="Google Shape;988;p4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3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6" name="Google Shape;996;p13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4" name="Google Shape;1004;p13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chart" Target="../charts/chart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37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9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38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.png"/><Relationship Id="rId4" Type="http://schemas.openxmlformats.org/officeDocument/2006/relationships/image" Target="../media/image41.png"/><Relationship Id="rId5" Type="http://schemas.openxmlformats.org/officeDocument/2006/relationships/image" Target="../media/image3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.png"/><Relationship Id="rId4" Type="http://schemas.openxmlformats.org/officeDocument/2006/relationships/image" Target="../media/image44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.png"/><Relationship Id="rId4" Type="http://schemas.openxmlformats.org/officeDocument/2006/relationships/image" Target="../media/image45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606113" y="1948026"/>
            <a:ext cx="682034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fr-CH" sz="4800">
                <a:latin typeface="Arial"/>
                <a:ea typeface="Arial"/>
                <a:cs typeface="Arial"/>
                <a:sym typeface="Arial"/>
              </a:rPr>
              <a:t>Assemblée Générale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555181"/>
            <a:ext cx="3203448" cy="10853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H" sz="2800">
                <a:latin typeface="Arial"/>
                <a:ea typeface="Arial"/>
                <a:cs typeface="Arial"/>
                <a:sym typeface="Arial"/>
              </a:rPr>
              <a:t>LUCENS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H" sz="2800">
                <a:latin typeface="Arial"/>
                <a:ea typeface="Arial"/>
                <a:cs typeface="Arial"/>
                <a:sym typeface="Arial"/>
              </a:rPr>
              <a:t>27.03.2026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87" name="Google Shape;8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157750" y="2508054"/>
            <a:ext cx="6370500" cy="11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7499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"/>
          <p:cNvCxnSpPr/>
          <p:nvPr/>
        </p:nvCxnSpPr>
        <p:spPr>
          <a:xfrm>
            <a:off x="1643210" y="3883257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/>
          <p:nvPr>
            <p:ph type="ctrTitle"/>
          </p:nvPr>
        </p:nvSpPr>
        <p:spPr>
          <a:xfrm>
            <a:off x="1606113" y="2573178"/>
            <a:ext cx="682034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fr-CH" sz="4800">
                <a:latin typeface="Arial"/>
                <a:ea typeface="Arial"/>
                <a:cs typeface="Arial"/>
                <a:sym typeface="Arial"/>
              </a:rPr>
              <a:t>4. Correspondance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5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62" name="Google Shape;16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35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Correspondance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69" name="Google Shape;16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eloppe ouverte contour" id="170" name="Google Shape;17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744" y="2689341"/>
            <a:ext cx="2405784" cy="240578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6"/>
          <p:cNvSpPr txBox="1"/>
          <p:nvPr/>
        </p:nvSpPr>
        <p:spPr>
          <a:xfrm>
            <a:off x="3349919" y="3742576"/>
            <a:ext cx="7598007" cy="15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Tour de Romandie + Pays de Vaud 2026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3"/>
          <p:cNvSpPr txBox="1"/>
          <p:nvPr>
            <p:ph type="ctrTitle"/>
          </p:nvPr>
        </p:nvSpPr>
        <p:spPr>
          <a:xfrm>
            <a:off x="1606113" y="2573178"/>
            <a:ext cx="682034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fr-CH" sz="4800">
                <a:latin typeface="Arial"/>
                <a:ea typeface="Arial"/>
                <a:cs typeface="Arial"/>
                <a:sym typeface="Arial"/>
              </a:rPr>
              <a:t>5. Rapport de la Présidente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3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78" name="Google Shape;17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53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FFG 25 - Souvenir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4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186" name="Google Shape;18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4"/>
          <p:cNvSpPr txBox="1"/>
          <p:nvPr/>
        </p:nvSpPr>
        <p:spPr>
          <a:xfrm>
            <a:off x="3076354" y="2981725"/>
            <a:ext cx="5647283" cy="161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88" name="Google Shape;18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855359"/>
            <a:ext cx="4171950" cy="1358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5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6. Rapport de la Commission Technique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5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95" name="Google Shape;19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55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6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Rapport du </a:t>
            </a:r>
            <a:br>
              <a:rPr b="1" lang="fr-CH" sz="4400">
                <a:latin typeface="Arial"/>
                <a:ea typeface="Arial"/>
                <a:cs typeface="Arial"/>
                <a:sym typeface="Arial"/>
              </a:rPr>
            </a:b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Coach J&amp;S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6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03" name="Google Shape;20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56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Rapport Coach J&amp;S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7"/>
          <p:cNvSpPr txBox="1"/>
          <p:nvPr>
            <p:ph idx="1" type="subTitle"/>
          </p:nvPr>
        </p:nvSpPr>
        <p:spPr>
          <a:xfrm>
            <a:off x="5421575" y="1171488"/>
            <a:ext cx="6915300" cy="45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Amandine Dubied Rapin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Léa Gentizon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Zéane Marendaz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Clara Mayor (new 2025)	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Tifanie Noble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Marine Patriarca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Sherilyn Rod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Christel Schüpbach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Fabienne Thüler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11" name="Google Shape;21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7"/>
          <p:cNvSpPr txBox="1"/>
          <p:nvPr/>
        </p:nvSpPr>
        <p:spPr>
          <a:xfrm>
            <a:off x="180975" y="1084667"/>
            <a:ext cx="4752976" cy="462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5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Nos 17 moniteurs J&amp;S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3" name="Google Shape;213;p57"/>
          <p:cNvSpPr txBox="1"/>
          <p:nvPr/>
        </p:nvSpPr>
        <p:spPr>
          <a:xfrm>
            <a:off x="1764551" y="1776488"/>
            <a:ext cx="3972000" cy="45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Tatiana Aloise		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Luana Antunes		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Cindy Bader			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Franca Biancaniello		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Amandine Chevalley		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Brigitte Chevalley	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Thony Chevalley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Cyrill de Giuseppe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H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1" sz="20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8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Rapport de la</a:t>
            </a:r>
            <a:br>
              <a:rPr b="1" lang="fr-CH" sz="4400">
                <a:latin typeface="Arial"/>
                <a:ea typeface="Arial"/>
                <a:cs typeface="Arial"/>
                <a:sym typeface="Arial"/>
              </a:rPr>
            </a:b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GR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8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20" name="Google Shape;22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58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9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7. Rapport du</a:t>
            </a:r>
            <a:br>
              <a:rPr b="1" lang="fr-CH" sz="4400">
                <a:latin typeface="Arial"/>
                <a:ea typeface="Arial"/>
                <a:cs typeface="Arial"/>
                <a:sym typeface="Arial"/>
              </a:rPr>
            </a:b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Comité Soirée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9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28" name="Google Shape;22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59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0"/>
          <p:cNvSpPr txBox="1"/>
          <p:nvPr>
            <p:ph type="ctrTitle"/>
          </p:nvPr>
        </p:nvSpPr>
        <p:spPr>
          <a:xfrm>
            <a:off x="-1" y="-1"/>
            <a:ext cx="12192000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Rapport Comité Soirée 2025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236" name="Google Shape;23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2" y="-1"/>
            <a:ext cx="1545347" cy="15453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7" name="Google Shape;237;p60"/>
          <p:cNvGraphicFramePr/>
          <p:nvPr/>
        </p:nvGraphicFramePr>
        <p:xfrm>
          <a:off x="426225" y="1302535"/>
          <a:ext cx="4502616" cy="2521048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238" name="Google Shape;238;p60"/>
          <p:cNvGraphicFramePr/>
          <p:nvPr/>
        </p:nvGraphicFramePr>
        <p:xfrm>
          <a:off x="5536438" y="1302535"/>
          <a:ext cx="4502616" cy="2521048"/>
        </p:xfrm>
        <a:graphic>
          <a:graphicData uri="http://schemas.openxmlformats.org/drawingml/2006/chart">
            <c:chart r:id="rId5"/>
          </a:graphicData>
        </a:graphic>
      </p:graphicFrame>
      <p:graphicFrame>
        <p:nvGraphicFramePr>
          <p:cNvPr id="239" name="Google Shape;239;p60"/>
          <p:cNvGraphicFramePr/>
          <p:nvPr/>
        </p:nvGraphicFramePr>
        <p:xfrm>
          <a:off x="426225" y="4270294"/>
          <a:ext cx="4502616" cy="2521048"/>
        </p:xfrm>
        <a:graphic>
          <a:graphicData uri="http://schemas.openxmlformats.org/drawingml/2006/chart">
            <c:chart r:id="rId6"/>
          </a:graphicData>
        </a:graphic>
      </p:graphicFrame>
      <p:graphicFrame>
        <p:nvGraphicFramePr>
          <p:cNvPr id="240" name="Google Shape;240;p60"/>
          <p:cNvGraphicFramePr/>
          <p:nvPr/>
        </p:nvGraphicFramePr>
        <p:xfrm>
          <a:off x="5399669" y="4270294"/>
          <a:ext cx="4502616" cy="2521048"/>
        </p:xfrm>
        <a:graphic>
          <a:graphicData uri="http://schemas.openxmlformats.org/drawingml/2006/chart">
            <c:chart r:id="rId7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0633" y="1457573"/>
            <a:ext cx="6100642" cy="518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1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8. Rapport de la</a:t>
            </a:r>
            <a:br>
              <a:rPr b="1" lang="fr-CH" sz="4400">
                <a:latin typeface="Arial"/>
                <a:ea typeface="Arial"/>
                <a:cs typeface="Arial"/>
                <a:sym typeface="Arial"/>
              </a:rPr>
            </a:b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Trésorière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61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47" name="Google Shape;24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61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62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Comptes 2025 : FSG + GR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255" name="Google Shape;25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menu, nombre&#10;&#10;Le contenu généré par l’IA peut être incorrect." id="256" name="Google Shape;256;p62"/>
          <p:cNvPicPr preferRelativeResize="0"/>
          <p:nvPr/>
        </p:nvPicPr>
        <p:blipFill rotWithShape="1">
          <a:blip r:embed="rId4">
            <a:alphaModFix/>
          </a:blip>
          <a:srcRect b="5333" l="0" r="0" t="2667"/>
          <a:stretch/>
        </p:blipFill>
        <p:spPr>
          <a:xfrm>
            <a:off x="176680" y="933470"/>
            <a:ext cx="8729576" cy="5924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Bilan 2025: FSG + GR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263" name="Google Shape;26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1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nombre, menu&#10;&#10;Le contenu généré par l’IA peut être incorrect." id="264" name="Google Shape;26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23" y="855824"/>
            <a:ext cx="6349592" cy="600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3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9. Rapport des</a:t>
            </a:r>
            <a:br>
              <a:rPr b="1" lang="fr-CH" sz="4400">
                <a:latin typeface="Arial"/>
                <a:ea typeface="Arial"/>
                <a:cs typeface="Arial"/>
                <a:sym typeface="Arial"/>
              </a:rPr>
            </a:b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vérificateurs de comptes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3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71" name="Google Shape;27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63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4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10. Approbation des comptes de la société et du groupe GR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64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79" name="Google Shape;27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64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Approbation des comptes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86" name="Google Shape;28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65"/>
          <p:cNvSpPr txBox="1"/>
          <p:nvPr/>
        </p:nvSpPr>
        <p:spPr>
          <a:xfrm>
            <a:off x="3076271" y="2648602"/>
            <a:ext cx="7699852" cy="2322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Approbation des comptes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(GR inclus)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Personnes qui lèvent la main" id="288" name="Google Shape;28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273" y="2779231"/>
            <a:ext cx="2736998" cy="18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6"/>
          <p:cNvSpPr txBox="1"/>
          <p:nvPr>
            <p:ph type="ctrTitle"/>
          </p:nvPr>
        </p:nvSpPr>
        <p:spPr>
          <a:xfrm>
            <a:off x="1512805" y="2573178"/>
            <a:ext cx="714542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11. Election des vérificateurs de comptes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66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295" name="Google Shape;29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66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des vérificateurs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67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03" name="Google Shape;30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7"/>
          <p:cNvSpPr txBox="1"/>
          <p:nvPr/>
        </p:nvSpPr>
        <p:spPr>
          <a:xfrm>
            <a:off x="4093250" y="2998395"/>
            <a:ext cx="7598100" cy="23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Daniela Potenza	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Anton van Hees (suppléant)		</a:t>
            </a:r>
            <a:r>
              <a:rPr b="0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305" name="Google Shape;305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3103771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06" name="Google Shape;30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394621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07" name="Google Shape;30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482831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7"/>
          <p:cNvSpPr txBox="1"/>
          <p:nvPr/>
        </p:nvSpPr>
        <p:spPr>
          <a:xfrm>
            <a:off x="191727" y="990921"/>
            <a:ext cx="3849926" cy="2322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Elections Vérificateurs 2026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Personnes qui lèvent la main" id="309" name="Google Shape;30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40" y="3234578"/>
            <a:ext cx="2736998" cy="18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8"/>
          <p:cNvSpPr txBox="1"/>
          <p:nvPr>
            <p:ph type="ctrTitle"/>
          </p:nvPr>
        </p:nvSpPr>
        <p:spPr>
          <a:xfrm>
            <a:off x="1512805" y="2573178"/>
            <a:ext cx="7668516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12. Election des</a:t>
            </a:r>
            <a:br>
              <a:rPr b="1" lang="fr-CH" sz="4400">
                <a:latin typeface="Arial"/>
                <a:ea typeface="Arial"/>
                <a:cs typeface="Arial"/>
                <a:sym typeface="Arial"/>
              </a:rPr>
            </a:b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membres des comités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68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316" name="Google Shape;3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68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9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FSG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69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24" name="Google Shape;32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9"/>
          <p:cNvSpPr txBox="1"/>
          <p:nvPr/>
        </p:nvSpPr>
        <p:spPr>
          <a:xfrm>
            <a:off x="4426926" y="2128698"/>
            <a:ext cx="7598007" cy="4036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Présidente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Vanda Teuscher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Trésorière + Vice-Présidente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Sarah Mayor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Secrétaire 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Eliott Berger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Technique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Christophe Bolay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Alissa Roggo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Christelle Thüler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326" name="Google Shape;32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27" name="Google Shape;327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28" name="Google Shape;32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9"/>
          <p:cNvSpPr txBox="1"/>
          <p:nvPr/>
        </p:nvSpPr>
        <p:spPr>
          <a:xfrm>
            <a:off x="0" y="908623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 actuelle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330" name="Google Shape;33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31" name="Google Shape;33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5989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32" name="Google Shape;33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13234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33" name="Google Shape;333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717074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type="ctrTitle"/>
          </p:nvPr>
        </p:nvSpPr>
        <p:spPr>
          <a:xfrm>
            <a:off x="1606113" y="2573178"/>
            <a:ext cx="682034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fr-CH" sz="4800">
                <a:latin typeface="Arial"/>
                <a:ea typeface="Arial"/>
                <a:cs typeface="Arial"/>
                <a:sym typeface="Arial"/>
              </a:rPr>
              <a:t>1. Appel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04" name="Google Shape;1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4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Changement de fonction au comité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0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40" name="Google Shape;34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70"/>
          <p:cNvSpPr txBox="1"/>
          <p:nvPr/>
        </p:nvSpPr>
        <p:spPr>
          <a:xfrm>
            <a:off x="67138" y="1106724"/>
            <a:ext cx="11307995" cy="2359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Dans le cadre de la réorganisation du comité, il est proposé à l’AG que :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Sarah Mayor et Christelle Thüler soient en charge du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Comité technique 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Eliott Berger reste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 du comité</a:t>
            </a:r>
            <a:endParaRPr/>
          </a:p>
        </p:txBody>
      </p:sp>
      <p:pic>
        <p:nvPicPr>
          <p:cNvPr descr="Jouer avec un remplissage uni" id="342" name="Google Shape;34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171" y="243366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43" name="Google Shape;34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171" y="3085957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1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Changement de fonction au comité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71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50" name="Google Shape;35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71"/>
          <p:cNvSpPr txBox="1"/>
          <p:nvPr/>
        </p:nvSpPr>
        <p:spPr>
          <a:xfrm>
            <a:off x="111331" y="1003139"/>
            <a:ext cx="11307995" cy="1676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Selon les statuts en vigueur :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pic>
        <p:nvPicPr>
          <p:cNvPr id="352" name="Google Shape;352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31" y="1841542"/>
            <a:ext cx="7997432" cy="461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Changement de fonction au comité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72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59" name="Google Shape;35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72"/>
          <p:cNvSpPr txBox="1"/>
          <p:nvPr/>
        </p:nvSpPr>
        <p:spPr>
          <a:xfrm>
            <a:off x="111331" y="1051859"/>
            <a:ext cx="11307995" cy="5806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Missions du Comité Technique :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Elaborer le planning annuel des concours/manifestations (pour les moniteurs + parents)</a:t>
            </a:r>
            <a:endParaRPr/>
          </a:p>
          <a:p>
            <a:pPr indent="-342900" lvl="0" marL="34290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Informer les moniteurs des concours proposés et délais d’inscription</a:t>
            </a:r>
            <a:endParaRPr/>
          </a:p>
          <a:p>
            <a:pPr indent="-342900" lvl="0" marL="34290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Proposer et coordonner des formations aux moniteurs et aides-moniteurs (J&amp;S = Eric Pidoux)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Se référer au tableau de Cindy, suivi de formations rigoureux</a:t>
            </a:r>
            <a:endParaRPr/>
          </a:p>
          <a:p>
            <a:pPr indent="-342900" lvl="0" marL="34290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Organiser les déplacements et moments festifs lors de Fêtes de gymnastique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pic>
        <p:nvPicPr>
          <p:cNvPr descr="Jouer avec un remplissage uni" id="361" name="Google Shape;36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71" y="4067690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3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FSG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73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68" name="Google Shape;36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3"/>
          <p:cNvSpPr txBox="1"/>
          <p:nvPr/>
        </p:nvSpPr>
        <p:spPr>
          <a:xfrm>
            <a:off x="4426926" y="2128698"/>
            <a:ext cx="7598007" cy="4036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Présidente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Vanda Teuscher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Trésorière + Vice-Présidente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Sarah Mayor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Secrétaire + Comité Technique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Christelle Thüler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 Comité Technique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Eliott Berger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Christophe Bolay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Alissa Roggo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</p:txBody>
      </p:sp>
      <p:pic>
        <p:nvPicPr>
          <p:cNvPr descr="Jouer avec un remplissage uni" id="370" name="Google Shape;370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71" name="Google Shape;37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72" name="Google Shape;37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73"/>
          <p:cNvSpPr txBox="1"/>
          <p:nvPr/>
        </p:nvSpPr>
        <p:spPr>
          <a:xfrm>
            <a:off x="-236174" y="1192314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Proposition 2026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374" name="Google Shape;37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75" name="Google Shape;375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5989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76" name="Google Shape;37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13234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77" name="Google Shape;37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71707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nes qui lèvent la main" id="378" name="Google Shape;378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40" y="3234578"/>
            <a:ext cx="2736998" cy="18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Démission du Comité GR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74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85" name="Google Shape;38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4"/>
          <p:cNvSpPr txBox="1"/>
          <p:nvPr/>
        </p:nvSpPr>
        <p:spPr>
          <a:xfrm>
            <a:off x="747205" y="1431803"/>
            <a:ext cx="7598007" cy="1676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Tifanie Noble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2005 : 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Fondatrice groupe GR + membre comité GR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387" name="Google Shape;387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594" y="1545181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74"/>
          <p:cNvSpPr txBox="1"/>
          <p:nvPr/>
        </p:nvSpPr>
        <p:spPr>
          <a:xfrm>
            <a:off x="0" y="908623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GR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75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395" name="Google Shape;39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75"/>
          <p:cNvSpPr txBox="1"/>
          <p:nvPr/>
        </p:nvSpPr>
        <p:spPr>
          <a:xfrm>
            <a:off x="4426926" y="2128698"/>
            <a:ext cx="7598007" cy="462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Sherilyn Rod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Présidente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Sébastien Jung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Caissier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Christel Schüpbach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compétitions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Alissa Roggo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sponsoring GR et GR/FSG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Séverine Rod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matériel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Elisa Jung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Ambre Rey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</p:txBody>
      </p:sp>
      <p:pic>
        <p:nvPicPr>
          <p:cNvPr descr="Jouer avec un remplissage uni" id="397" name="Google Shape;39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98" name="Google Shape;398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399" name="Google Shape;39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5"/>
          <p:cNvSpPr txBox="1"/>
          <p:nvPr/>
        </p:nvSpPr>
        <p:spPr>
          <a:xfrm>
            <a:off x="0" y="908623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 actuelle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401" name="Google Shape;40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02" name="Google Shape;402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5989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03" name="Google Shape;40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13234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04" name="Google Shape;40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71707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05" name="Google Shape;40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6322891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GR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76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412" name="Google Shape;41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76"/>
          <p:cNvSpPr txBox="1"/>
          <p:nvPr/>
        </p:nvSpPr>
        <p:spPr>
          <a:xfrm>
            <a:off x="4426926" y="2128698"/>
            <a:ext cx="7598007" cy="462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Sherilyn Rod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Présidente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Sébastien Jung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Caissier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Christel Schüpbach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compétitions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Alissa Roggo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sponsoring GR et GR/FSG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Séverine Rod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matériel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Elisa Jung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Ambre Rey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Membre</a:t>
            </a:r>
            <a:endParaRPr/>
          </a:p>
        </p:txBody>
      </p:sp>
      <p:pic>
        <p:nvPicPr>
          <p:cNvPr descr="Jouer avec un remplissage uni" id="414" name="Google Shape;41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15" name="Google Shape;41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16" name="Google Shape;416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6"/>
          <p:cNvSpPr txBox="1"/>
          <p:nvPr/>
        </p:nvSpPr>
        <p:spPr>
          <a:xfrm>
            <a:off x="-436870" y="886066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Proposition 2026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418" name="Google Shape;418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19" name="Google Shape;41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5989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20" name="Google Shape;420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13234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21" name="Google Shape;42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71707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22" name="Google Shape;42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6322891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nes qui lèvent la main" id="423" name="Google Shape;423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40" y="3234578"/>
            <a:ext cx="2736998" cy="18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Soirée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77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430" name="Google Shape;43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77"/>
          <p:cNvSpPr txBox="1"/>
          <p:nvPr/>
        </p:nvSpPr>
        <p:spPr>
          <a:xfrm>
            <a:off x="4426926" y="1545347"/>
            <a:ext cx="7598007" cy="5216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Christelle Thüler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Buvette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Coralie Duc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Snack, collation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Guillaume Pidoux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Décors de scène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Admin., publicité, numéro moniteurs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Sherilyn Rod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Bénévoles, fil rouge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Carlos Albuquerque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Décors de scène, tombola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Priscilla Penna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Bar, bar des enfants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Malcolm Jean-Simon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Régie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Laetitia Jeannin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Tombola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432" name="Google Shape;432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33" name="Google Shape;43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34" name="Google Shape;434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7"/>
          <p:cNvSpPr txBox="1"/>
          <p:nvPr/>
        </p:nvSpPr>
        <p:spPr>
          <a:xfrm>
            <a:off x="-127819" y="653891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 actuelle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436" name="Google Shape;436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37" name="Google Shape;437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5989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38" name="Google Shape;438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13234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39" name="Google Shape;43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71707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40" name="Google Shape;440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6326001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41" name="Google Shape;44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1660430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Soirée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78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448" name="Google Shape;44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8"/>
          <p:cNvSpPr txBox="1"/>
          <p:nvPr/>
        </p:nvSpPr>
        <p:spPr>
          <a:xfrm>
            <a:off x="4233243" y="1138304"/>
            <a:ext cx="3841612" cy="754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Envie de participer ?</a:t>
            </a:r>
            <a:endParaRPr/>
          </a:p>
        </p:txBody>
      </p:sp>
      <p:pic>
        <p:nvPicPr>
          <p:cNvPr descr="Une image contenant habits, intérieur, personne, Visage humain&#10;&#10;Le contenu généré par l’IA peut être incorrect." id="450" name="Google Shape;45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5338" y="1932828"/>
            <a:ext cx="4836914" cy="322460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8"/>
          <p:cNvSpPr txBox="1"/>
          <p:nvPr/>
        </p:nvSpPr>
        <p:spPr>
          <a:xfrm>
            <a:off x="911957" y="1875734"/>
            <a:ext cx="252366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des</a:t>
            </a:r>
            <a:endParaRPr/>
          </a:p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entrées ?</a:t>
            </a:r>
            <a:endParaRPr/>
          </a:p>
        </p:txBody>
      </p:sp>
      <p:sp>
        <p:nvSpPr>
          <p:cNvPr id="452" name="Google Shape;452;p78"/>
          <p:cNvSpPr txBox="1"/>
          <p:nvPr/>
        </p:nvSpPr>
        <p:spPr>
          <a:xfrm>
            <a:off x="1169655" y="5058744"/>
            <a:ext cx="343478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 nouvelles</a:t>
            </a:r>
            <a:endParaRPr/>
          </a:p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idées ?</a:t>
            </a:r>
            <a:endParaRPr/>
          </a:p>
        </p:txBody>
      </p:sp>
      <p:sp>
        <p:nvSpPr>
          <p:cNvPr id="453" name="Google Shape;453;p78"/>
          <p:cNvSpPr txBox="1"/>
          <p:nvPr/>
        </p:nvSpPr>
        <p:spPr>
          <a:xfrm rot="495441">
            <a:off x="9654243" y="2897743"/>
            <a:ext cx="343478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Développer</a:t>
            </a:r>
            <a:endParaRPr/>
          </a:p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snack ?</a:t>
            </a:r>
            <a:endParaRPr/>
          </a:p>
        </p:txBody>
      </p:sp>
      <p:sp>
        <p:nvSpPr>
          <p:cNvPr id="454" name="Google Shape;454;p78"/>
          <p:cNvSpPr txBox="1"/>
          <p:nvPr/>
        </p:nvSpPr>
        <p:spPr>
          <a:xfrm>
            <a:off x="9105983" y="5358196"/>
            <a:ext cx="343478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Animation</a:t>
            </a:r>
            <a:endParaRPr/>
          </a:p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après soirées ? </a:t>
            </a:r>
            <a:endParaRPr/>
          </a:p>
        </p:txBody>
      </p:sp>
      <p:sp>
        <p:nvSpPr>
          <p:cNvPr id="455" name="Google Shape;455;p78"/>
          <p:cNvSpPr/>
          <p:nvPr/>
        </p:nvSpPr>
        <p:spPr>
          <a:xfrm>
            <a:off x="533726" y="1535248"/>
            <a:ext cx="2209473" cy="1417319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25400">
            <a:solidFill>
              <a:srgbClr val="C417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8"/>
          <p:cNvSpPr/>
          <p:nvPr/>
        </p:nvSpPr>
        <p:spPr>
          <a:xfrm rot="1082572">
            <a:off x="9162161" y="2411803"/>
            <a:ext cx="2209473" cy="1417319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25400">
            <a:solidFill>
              <a:srgbClr val="C417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8"/>
          <p:cNvSpPr/>
          <p:nvPr/>
        </p:nvSpPr>
        <p:spPr>
          <a:xfrm rot="241655">
            <a:off x="8705156" y="5040542"/>
            <a:ext cx="2710850" cy="1470673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25400">
            <a:solidFill>
              <a:srgbClr val="C417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8"/>
          <p:cNvSpPr/>
          <p:nvPr/>
        </p:nvSpPr>
        <p:spPr>
          <a:xfrm>
            <a:off x="885636" y="4704027"/>
            <a:ext cx="2209473" cy="1417319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25400">
            <a:solidFill>
              <a:srgbClr val="C417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8"/>
          <p:cNvSpPr/>
          <p:nvPr/>
        </p:nvSpPr>
        <p:spPr>
          <a:xfrm>
            <a:off x="4428142" y="5258590"/>
            <a:ext cx="2081057" cy="1216560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25400">
            <a:solidFill>
              <a:srgbClr val="C417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8"/>
          <p:cNvSpPr txBox="1"/>
          <p:nvPr/>
        </p:nvSpPr>
        <p:spPr>
          <a:xfrm>
            <a:off x="4800154" y="5489247"/>
            <a:ext cx="252366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</a:t>
            </a:r>
            <a:endParaRPr/>
          </a:p>
          <a:p>
            <a:pPr indent="0" lvl="0" marL="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régie ?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9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Election du Comité Soirée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79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467" name="Google Shape;46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9"/>
          <p:cNvSpPr txBox="1"/>
          <p:nvPr/>
        </p:nvSpPr>
        <p:spPr>
          <a:xfrm>
            <a:off x="4426926" y="1545347"/>
            <a:ext cx="7598007" cy="5216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Christelle Thüler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Buvette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Coralie Duc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Snack, collation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Guillaume Pidoux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Décors de scène	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Admin., publicité, numéro moniteurs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Sherilyn Rod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Bénévoles, fil rouge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Carlos Albuquerque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Décors de scène, tombola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Priscilla Penna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Bar, bar des enfants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Malcolm Jean-Simon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Régie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Laetitia Jeannin -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Tombola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469" name="Google Shape;46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0" name="Google Shape;47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1" name="Google Shape;47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9"/>
          <p:cNvSpPr txBox="1"/>
          <p:nvPr/>
        </p:nvSpPr>
        <p:spPr>
          <a:xfrm>
            <a:off x="-436870" y="742300"/>
            <a:ext cx="442692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Proposition 2026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473" name="Google Shape;47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4" name="Google Shape;474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5989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5" name="Google Shape;475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13234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6" name="Google Shape;476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571707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7" name="Google Shape;477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6326001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78" name="Google Shape;478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166043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nes qui lèvent la main" id="479" name="Google Shape;479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40" y="3234578"/>
            <a:ext cx="2736998" cy="18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Appel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8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4018606" y="2219128"/>
            <a:ext cx="66681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Convoqués</a:t>
            </a:r>
            <a:r>
              <a:rPr b="1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112</a:t>
            </a: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Présents</a:t>
            </a:r>
            <a:r>
              <a:rPr b="1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</a:t>
            </a: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r>
              <a:rPr b="0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                    	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Excusés</a:t>
            </a:r>
            <a:r>
              <a:rPr b="1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 </a:t>
            </a:r>
            <a:r>
              <a:rPr b="1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                  	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Absents</a:t>
            </a:r>
            <a:r>
              <a:rPr b="1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 </a:t>
            </a:r>
            <a:r>
              <a:rPr b="1" lang="fr-CH" sz="3200">
                <a:solidFill>
                  <a:srgbClr val="FF0000"/>
                </a:solidFill>
              </a:rPr>
              <a:t>39</a:t>
            </a:r>
            <a:r>
              <a:rPr b="0" i="0" lang="fr-CH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                     		</a:t>
            </a:r>
            <a:r>
              <a:rPr b="0" i="0" lang="fr-CH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114" name="Google Shape;11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249261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3350494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116" name="Google Shape;11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4208373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117" name="Google Shape;11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664" y="5066252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Hors Comité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80"/>
          <p:cNvSpPr txBox="1"/>
          <p:nvPr>
            <p:ph idx="1" type="subTitle"/>
          </p:nvPr>
        </p:nvSpPr>
        <p:spPr>
          <a:xfrm>
            <a:off x="1017563" y="2340427"/>
            <a:ext cx="7057292" cy="289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486" name="Google Shape;48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80"/>
          <p:cNvSpPr txBox="1"/>
          <p:nvPr/>
        </p:nvSpPr>
        <p:spPr>
          <a:xfrm>
            <a:off x="4426926" y="2128698"/>
            <a:ext cx="7598007" cy="3446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Eric Pidoux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Coach J&amp;S</a:t>
            </a: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Garry Chevalley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Banneret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Guillaume Pidoux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Webmaster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Daniel Verdugo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Photographe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Cindy Bader – </a:t>
            </a:r>
            <a:r>
              <a:rPr b="1" i="0" lang="fr-CH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Réseaux sociaux </a:t>
            </a:r>
            <a:endParaRPr/>
          </a:p>
          <a:p>
            <a:pPr indent="0" lvl="0" marL="0" marR="127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488" name="Google Shape;48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187" y="224516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89" name="Google Shape;48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056" y="279726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90" name="Google Shape;49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7795" y="337717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91" name="Google Shape;49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399494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nes qui lèvent la main" id="492" name="Google Shape;492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127" y="2349720"/>
            <a:ext cx="2736998" cy="1824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493" name="Google Shape;49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534" y="4578300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1"/>
          <p:cNvSpPr txBox="1"/>
          <p:nvPr>
            <p:ph type="ctrTitle"/>
          </p:nvPr>
        </p:nvSpPr>
        <p:spPr>
          <a:xfrm>
            <a:off x="1512804" y="2573178"/>
            <a:ext cx="7135895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13. Nomination des membres honoraires et d’honneur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81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500" name="Google Shape;50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5825" y="1883652"/>
            <a:ext cx="3011323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Google Shape;501;p81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82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Nomination Membre honoraire 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08" name="Google Shape;508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2"/>
          <p:cNvSpPr txBox="1"/>
          <p:nvPr/>
        </p:nvSpPr>
        <p:spPr>
          <a:xfrm>
            <a:off x="1457552" y="1239863"/>
            <a:ext cx="9189101" cy="570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Art. 12 Membres honoraires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L’Assemblée générale ordinaire nomme Membres honoraires, les membres actifs qui ont rempli consciencieusement leurs obligations envers la Société pendant 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ans d’affiliation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dont 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ans d’activités 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 les rangs ou au sein du Comité.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membres honoraires jouissent de tous les droits des membres actifs et peuvent être exonérés du paiement des cotisations.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510" name="Google Shape;510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215" y="2021226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3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83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Membre honoraire : Candidature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17" name="Google Shape;51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83"/>
          <p:cNvSpPr txBox="1"/>
          <p:nvPr/>
        </p:nvSpPr>
        <p:spPr>
          <a:xfrm>
            <a:off x="3601092" y="841380"/>
            <a:ext cx="7600308" cy="570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Tatiana ALOISE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01.01.1998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Entrée dans la société (AG)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1999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active (16 ans)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 – 2005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Monitrice gym-danse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2005 – 2012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Monitrice GR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– 2013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Technicienne gymnastique ACVG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2013 – 2014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Comité GR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CO concours Tests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CO concours GR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CO loto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– à ce jour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Monitrice GR initiation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– à ce jour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Monitrice gym-danse M17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519" name="Google Shape;519;p83"/>
          <p:cNvCxnSpPr/>
          <p:nvPr/>
        </p:nvCxnSpPr>
        <p:spPr>
          <a:xfrm>
            <a:off x="6210300" y="1856225"/>
            <a:ext cx="0" cy="4010100"/>
          </a:xfrm>
          <a:prstGeom prst="straightConnector1">
            <a:avLst/>
          </a:prstGeom>
          <a:noFill/>
          <a:ln cap="flat" cmpd="sng" w="9525">
            <a:solidFill>
              <a:srgbClr val="C7170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e image contenant personne, Visage humain, habits, sourire&#10;&#10;Le contenu généré par l’IA peut être incorrect." id="520" name="Google Shape;52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123" y="1228003"/>
            <a:ext cx="2838846" cy="517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84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Membre honoraire : Candidature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27" name="Google Shape;527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4"/>
          <p:cNvSpPr txBox="1"/>
          <p:nvPr/>
        </p:nvSpPr>
        <p:spPr>
          <a:xfrm>
            <a:off x="3601092" y="841380"/>
            <a:ext cx="7752708" cy="570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Garry CHEVALLEY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03.11.2000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Entrée dans la société (AG)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2000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actif (16 ans)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 – 2005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Comité FSG (secrétaire)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2003 – 2013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Juge athlétisme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– 2010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Moniteur athlète, jeux actifs mixtes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 – 2013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Moniteur unihockey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 – 2015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Moniteur groupe jeux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– 2013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Matériel scène avec les actifs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2011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Formation juge athlétisme/starter	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Responsable concours athlétisme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2005 – à ce jour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Banneret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529" name="Google Shape;529;p84"/>
          <p:cNvCxnSpPr/>
          <p:nvPr/>
        </p:nvCxnSpPr>
        <p:spPr>
          <a:xfrm>
            <a:off x="6187550" y="1763763"/>
            <a:ext cx="0" cy="4010100"/>
          </a:xfrm>
          <a:prstGeom prst="straightConnector1">
            <a:avLst/>
          </a:prstGeom>
          <a:noFill/>
          <a:ln cap="flat" cmpd="sng" w="9525">
            <a:solidFill>
              <a:srgbClr val="C7170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e image contenant personne, habits, chaussures, groupe&#10;&#10;Le contenu généré par l’IA peut être incorrect." id="530" name="Google Shape;530;p84"/>
          <p:cNvPicPr preferRelativeResize="0"/>
          <p:nvPr/>
        </p:nvPicPr>
        <p:blipFill rotWithShape="1">
          <a:blip r:embed="rId4">
            <a:alphaModFix/>
          </a:blip>
          <a:srcRect b="0" l="3953" r="0" t="12268"/>
          <a:stretch/>
        </p:blipFill>
        <p:spPr>
          <a:xfrm>
            <a:off x="99610" y="1209900"/>
            <a:ext cx="3401872" cy="511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85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Membre honoraire : Candidature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37" name="Google Shape;53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5"/>
          <p:cNvSpPr txBox="1"/>
          <p:nvPr/>
        </p:nvSpPr>
        <p:spPr>
          <a:xfrm>
            <a:off x="3601092" y="841380"/>
            <a:ext cx="7752708" cy="570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Amandine DUBIED RAPIN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03.11.2000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Entrée dans la société (AG)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2000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active (16 ans)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2008 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2009			</a:t>
            </a: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 parcours gym ACVG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– 2011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Monitrice gym-danse Active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Présidente CO concours Tests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2026	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Présidente CO concours Tests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2005 – à ce jour</a:t>
            </a: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Juge Tests jeunesse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– à ce jour</a:t>
            </a: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Monitrice Tests jeunesse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539" name="Google Shape;539;p85"/>
          <p:cNvCxnSpPr/>
          <p:nvPr/>
        </p:nvCxnSpPr>
        <p:spPr>
          <a:xfrm>
            <a:off x="6153425" y="1856225"/>
            <a:ext cx="0" cy="4010100"/>
          </a:xfrm>
          <a:prstGeom prst="straightConnector1">
            <a:avLst/>
          </a:prstGeom>
          <a:noFill/>
          <a:ln cap="flat" cmpd="sng" w="9525">
            <a:solidFill>
              <a:srgbClr val="C7170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e image contenant habits, personne, chaussures, Visage humain&#10;&#10;Le contenu généré par l’IA peut être incorrect." id="540" name="Google Shape;540;p85"/>
          <p:cNvPicPr preferRelativeResize="0"/>
          <p:nvPr/>
        </p:nvPicPr>
        <p:blipFill rotWithShape="1">
          <a:blip r:embed="rId4">
            <a:alphaModFix/>
          </a:blip>
          <a:srcRect b="29979" l="13115" r="0" t="6666"/>
          <a:stretch/>
        </p:blipFill>
        <p:spPr>
          <a:xfrm>
            <a:off x="274319" y="1267956"/>
            <a:ext cx="2834641" cy="502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86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Nomination Membre d’honneur 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47" name="Google Shape;54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6"/>
          <p:cNvSpPr txBox="1"/>
          <p:nvPr/>
        </p:nvSpPr>
        <p:spPr>
          <a:xfrm>
            <a:off x="1457552" y="1239863"/>
            <a:ext cx="9189101" cy="570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Art. 13 Membres d’honneur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titre de Membre d’honneur peut être décerné par l’Assemblée générale moyennant un préavis favorable du Comité aux personnes ayant 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rendu d’éminents services 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à la Société ou à la cause de la gymnastique.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membres d’honneur n’ont pas le droit de vote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549" name="Google Shape;549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215" y="2021226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87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Membre d’honneur : Candidature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56" name="Google Shape;55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87"/>
          <p:cNvSpPr txBox="1"/>
          <p:nvPr/>
        </p:nvSpPr>
        <p:spPr>
          <a:xfrm>
            <a:off x="3601092" y="841380"/>
            <a:ext cx="8462892" cy="5708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Alexandre REY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2013 – 2023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Régisseur son soirées de gym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– à ce jour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Coordinateur médailles concours interne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558" name="Google Shape;558;p87"/>
          <p:cNvCxnSpPr/>
          <p:nvPr/>
        </p:nvCxnSpPr>
        <p:spPr>
          <a:xfrm>
            <a:off x="6210300" y="2208800"/>
            <a:ext cx="0" cy="4010100"/>
          </a:xfrm>
          <a:prstGeom prst="straightConnector1">
            <a:avLst/>
          </a:prstGeom>
          <a:noFill/>
          <a:ln cap="flat" cmpd="sng" w="9525">
            <a:solidFill>
              <a:srgbClr val="C7170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e image contenant texte, homme, capture d’écran, costume&#10;&#10;Le contenu généré par l’IA peut être incorrect." id="559" name="Google Shape;559;p87"/>
          <p:cNvPicPr preferRelativeResize="0"/>
          <p:nvPr/>
        </p:nvPicPr>
        <p:blipFill rotWithShape="1">
          <a:blip r:embed="rId4">
            <a:alphaModFix/>
          </a:blip>
          <a:srcRect b="25600" l="16325" r="8389" t="18268"/>
          <a:stretch/>
        </p:blipFill>
        <p:spPr>
          <a:xfrm>
            <a:off x="128016" y="1238523"/>
            <a:ext cx="3200400" cy="5170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88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Membre Vétéran-Vétérane cantonal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66" name="Google Shape;56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8"/>
          <p:cNvSpPr txBox="1"/>
          <p:nvPr/>
        </p:nvSpPr>
        <p:spPr>
          <a:xfrm>
            <a:off x="202490" y="855824"/>
            <a:ext cx="10332328" cy="6002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mois avant l’AD	  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Dépôt de la candidature par la société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  				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 ACVG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Cotisation CHF 20.- /an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texte, capture d’écran, Police&#10;&#10;Le contenu généré par l’IA peut être incorrect." id="568" name="Google Shape;568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490" y="2898841"/>
            <a:ext cx="7677150" cy="3959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569" name="Google Shape;569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1591" y="937809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570" name="Google Shape;570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1591" y="1995580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571" name="Google Shape;571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1591" y="1466690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9"/>
          <p:cNvSpPr txBox="1"/>
          <p:nvPr>
            <p:ph type="ctrTitle"/>
          </p:nvPr>
        </p:nvSpPr>
        <p:spPr>
          <a:xfrm>
            <a:off x="1512804" y="2573178"/>
            <a:ext cx="7135895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14. Admission – Démission des membres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9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578" name="Google Shape;57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5825" y="1883652"/>
            <a:ext cx="3011323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p89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ctrTitle"/>
          </p:nvPr>
        </p:nvSpPr>
        <p:spPr>
          <a:xfrm>
            <a:off x="1606113" y="2573178"/>
            <a:ext cx="682034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fr-CH" sz="4800">
                <a:latin typeface="Arial"/>
                <a:ea typeface="Arial"/>
                <a:cs typeface="Arial"/>
                <a:sym typeface="Arial"/>
              </a:rPr>
              <a:t>2. Ordre du jour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24" name="Google Shape;12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0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90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Admission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86" name="Google Shape;586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90"/>
          <p:cNvSpPr txBox="1"/>
          <p:nvPr/>
        </p:nvSpPr>
        <p:spPr>
          <a:xfrm>
            <a:off x="4094272" y="1055982"/>
            <a:ext cx="5186747" cy="5054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Lucille Cotting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Jade Giaracuni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Charlène Pasche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88" name="Google Shape;588;p90"/>
          <p:cNvSpPr txBox="1"/>
          <p:nvPr/>
        </p:nvSpPr>
        <p:spPr>
          <a:xfrm>
            <a:off x="185863" y="1055982"/>
            <a:ext cx="6158204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Nouveaux membres Actifs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(16 ans en 2025)</a:t>
            </a:r>
            <a:endParaRPr/>
          </a:p>
        </p:txBody>
      </p:sp>
      <p:pic>
        <p:nvPicPr>
          <p:cNvPr descr="Une image contenant texte, Danse, conception, typographie&#10;&#10;Le contenu généré par l’IA peut être incorrect." id="589" name="Google Shape;58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4965" y="4759217"/>
            <a:ext cx="4597408" cy="1545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1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91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Admission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596" name="Google Shape;59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91"/>
          <p:cNvSpPr txBox="1"/>
          <p:nvPr/>
        </p:nvSpPr>
        <p:spPr>
          <a:xfrm>
            <a:off x="1300669" y="1848565"/>
            <a:ext cx="4607376" cy="4618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Isaline Ammann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Fabienne Bolay (aide-monitrice)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Neuza Isabel Cipriano Branco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Rachel Fragnière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Julia Grandgirard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Laetitia Ipekdjian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98" name="Google Shape;598;p91"/>
          <p:cNvSpPr txBox="1"/>
          <p:nvPr/>
        </p:nvSpPr>
        <p:spPr>
          <a:xfrm>
            <a:off x="185863" y="1055982"/>
            <a:ext cx="6158204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Nouveaux membres Actifs :</a:t>
            </a:r>
            <a:endParaRPr/>
          </a:p>
        </p:txBody>
      </p:sp>
      <p:sp>
        <p:nvSpPr>
          <p:cNvPr id="599" name="Google Shape;599;p91"/>
          <p:cNvSpPr txBox="1"/>
          <p:nvPr/>
        </p:nvSpPr>
        <p:spPr>
          <a:xfrm>
            <a:off x="6838892" y="2239348"/>
            <a:ext cx="4848558" cy="4618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Sébastien Jung (comité GR)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Laure Pache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Solange Pasche (aide-monitrice)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 Pichonnat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Adelina Sanchez (aussi juge)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 Vicente (monitrice)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texte, Danse, conception, typographie&#10;&#10;Le contenu généré par l’IA peut être incorrect." id="600" name="Google Shape;600;p91"/>
          <p:cNvPicPr preferRelativeResize="0"/>
          <p:nvPr/>
        </p:nvPicPr>
        <p:blipFill rotWithShape="1">
          <a:blip r:embed="rId4">
            <a:alphaModFix/>
          </a:blip>
          <a:srcRect b="0" l="0" r="0" t="32974"/>
          <a:stretch/>
        </p:blipFill>
        <p:spPr>
          <a:xfrm>
            <a:off x="3264965" y="6091072"/>
            <a:ext cx="4567655" cy="102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92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Démission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07" name="Google Shape;60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92"/>
          <p:cNvSpPr txBox="1"/>
          <p:nvPr/>
        </p:nvSpPr>
        <p:spPr>
          <a:xfrm>
            <a:off x="3784746" y="1545347"/>
            <a:ext cx="5118642" cy="4618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Julien Burnier (admission 2025)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Carolina Dias Mota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Grégory Falk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Cecilia Freire da Silva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Léana Maillard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Hian Moura Marmier (admission 2025)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Jonathan Mischler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Sarah Pichonnat</a:t>
            </a:r>
            <a:endParaRPr b="0" i="0" sz="8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Karen Saez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09" name="Google Shape;609;p92"/>
          <p:cNvSpPr txBox="1"/>
          <p:nvPr/>
        </p:nvSpPr>
        <p:spPr>
          <a:xfrm>
            <a:off x="185863" y="1055982"/>
            <a:ext cx="6158204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Démissions membres Actifs :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3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93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 pause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16" name="Google Shape;61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3"/>
          <p:cNvSpPr txBox="1"/>
          <p:nvPr/>
        </p:nvSpPr>
        <p:spPr>
          <a:xfrm>
            <a:off x="2431207" y="1165232"/>
            <a:ext cx="6273881" cy="5054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Selma Wiraphati (aide monitrice GR)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8" name="Google Shape;618;p93"/>
          <p:cNvSpPr txBox="1"/>
          <p:nvPr/>
        </p:nvSpPr>
        <p:spPr>
          <a:xfrm>
            <a:off x="185863" y="1055982"/>
            <a:ext cx="6158204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Membres Actifs :</a:t>
            </a:r>
            <a:endParaRPr/>
          </a:p>
        </p:txBody>
      </p:sp>
      <p:pic>
        <p:nvPicPr>
          <p:cNvPr descr="Jouer avec un remplissage uni" id="619" name="Google Shape;619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9815" y="2828203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4"/>
          <p:cNvSpPr txBox="1"/>
          <p:nvPr>
            <p:ph type="ctrTitle"/>
          </p:nvPr>
        </p:nvSpPr>
        <p:spPr>
          <a:xfrm>
            <a:off x="1512804" y="2573178"/>
            <a:ext cx="7135895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15. Moniteurs et Monitrices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94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626" name="Google Shape;62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5825" y="1883652"/>
            <a:ext cx="3011323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7" name="Google Shape;627;p94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Moniteurs - Monitrices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95"/>
          <p:cNvSpPr txBox="1"/>
          <p:nvPr>
            <p:ph idx="1" type="subTitle"/>
          </p:nvPr>
        </p:nvSpPr>
        <p:spPr>
          <a:xfrm>
            <a:off x="188330" y="2278797"/>
            <a:ext cx="11815340" cy="495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🏃‍♂️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Parents-enfants	           </a:t>
            </a: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Minimes		           </a:t>
            </a: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GR initiation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Coralie Duc				Fabienne Thüler		Tatiana Aloise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Solange Pasche (aide)		Ethan Martin (aide)		Léa Verdugo (aide)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i="1" lang="fr-CH" sz="2000">
                <a:latin typeface="Arial"/>
                <a:ea typeface="Arial"/>
                <a:cs typeface="Arial"/>
                <a:sym typeface="Arial"/>
              </a:rPr>
              <a:t>Un immense merci à toutes ces personnes pour leur engagement.</a:t>
            </a:r>
            <a:endParaRPr i="1"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34" name="Google Shape;63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5"/>
          <p:cNvSpPr txBox="1"/>
          <p:nvPr/>
        </p:nvSpPr>
        <p:spPr>
          <a:xfrm>
            <a:off x="188330" y="908623"/>
            <a:ext cx="3679582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4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Groupes 2 - 6 ans: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Moniteurs - Monitrices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96"/>
          <p:cNvSpPr txBox="1"/>
          <p:nvPr>
            <p:ph idx="1" type="subTitle"/>
          </p:nvPr>
        </p:nvSpPr>
        <p:spPr>
          <a:xfrm>
            <a:off x="188330" y="1733819"/>
            <a:ext cx="11815340" cy="5124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🏃‍♂️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Agrès					</a:t>
            </a: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Athlétisme				</a:t>
            </a: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GR (sport élite)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Christelle Thüler			 Thony Chevalley				 Sherilyn Rod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Maya Bütikofer (aide)		 Brigitte Chevalley				 Christelle Schüpbach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Fabienne Thüler (aide)	 Cyrill de Giuseppe				 Léa Gentizon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 Fabienne Bolay (admin.)		 Marine Patriarca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 Malcolm Jean-Simon (aide)		 Zéane Marendaz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 	Raphaël Duc (aide)			 Luana Antunes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 	Olivier Thüler (aide)			 Elisa Jung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							 Ambre Rey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							 Nolia Marendaz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							 Axelle Mann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							 Amandine Michel (aide) 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							 Leila Musliu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							 Kateryna Piatnyk (entraîneur pro GymVaud)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42" name="Google Shape;64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96"/>
          <p:cNvSpPr txBox="1"/>
          <p:nvPr/>
        </p:nvSpPr>
        <p:spPr>
          <a:xfrm>
            <a:off x="102605" y="1044296"/>
            <a:ext cx="3368909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Groupes + 7 ans: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Moniteurs - Monitrices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97"/>
          <p:cNvSpPr txBox="1"/>
          <p:nvPr>
            <p:ph idx="1" type="subTitle"/>
          </p:nvPr>
        </p:nvSpPr>
        <p:spPr>
          <a:xfrm>
            <a:off x="0" y="2278797"/>
            <a:ext cx="12115800" cy="495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1800">
                <a:latin typeface="Arial"/>
                <a:ea typeface="Arial"/>
                <a:cs typeface="Arial"/>
                <a:sym typeface="Arial"/>
              </a:rPr>
              <a:t>Tests 1-3					</a:t>
            </a:r>
            <a:r>
              <a:rPr lang="fr-CH" sz="18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1800">
                <a:latin typeface="Arial"/>
                <a:ea typeface="Arial"/>
                <a:cs typeface="Arial"/>
                <a:sym typeface="Arial"/>
              </a:rPr>
              <a:t>Niveau 1 / Tests 4-7	     </a:t>
            </a:r>
            <a:r>
              <a:rPr lang="fr-CH" sz="18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1800">
                <a:latin typeface="Arial"/>
                <a:ea typeface="Arial"/>
                <a:cs typeface="Arial"/>
                <a:sym typeface="Arial"/>
              </a:rPr>
              <a:t>Gym-danse M13	    </a:t>
            </a:r>
            <a:r>
              <a:rPr lang="fr-CH" sz="18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1800">
                <a:latin typeface="Arial"/>
                <a:ea typeface="Arial"/>
                <a:cs typeface="Arial"/>
                <a:sym typeface="Arial"/>
              </a:rPr>
              <a:t>Gym-danse M17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 Amandine Dubied Rapin 		 Amandine Chevalley	    		  Franca Biancaniello	      Tatiana Aloise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 Sarah Mayor				 Tifanie Noble		     		 Brigitte Chevalley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 Clara Mayor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 Delia Maillard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 Ana Vicente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1800">
                <a:latin typeface="Arial"/>
                <a:ea typeface="Arial"/>
                <a:cs typeface="Arial"/>
                <a:sym typeface="Arial"/>
              </a:rPr>
              <a:t>					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650" name="Google Shape;650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97"/>
          <p:cNvSpPr txBox="1"/>
          <p:nvPr/>
        </p:nvSpPr>
        <p:spPr>
          <a:xfrm>
            <a:off x="188330" y="908623"/>
            <a:ext cx="3368909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Groupes + 7 ans: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Moniteurs - Monitrices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98"/>
          <p:cNvSpPr txBox="1"/>
          <p:nvPr>
            <p:ph idx="1" type="subTitle"/>
          </p:nvPr>
        </p:nvSpPr>
        <p:spPr>
          <a:xfrm>
            <a:off x="1207505" y="2354998"/>
            <a:ext cx="11815340" cy="495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🏃‍♂️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Athlétisme				</a:t>
            </a: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Jeux (unihockey)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Guillaume Pidoux			 Daniel Verdugo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         								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Gym-danse				      Volley mixte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Sherilyn Rod				 	 Sarah Mayor (resp. groupe)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					  		Priscilla Penna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58" name="Google Shape;658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8"/>
          <p:cNvSpPr txBox="1"/>
          <p:nvPr/>
        </p:nvSpPr>
        <p:spPr>
          <a:xfrm>
            <a:off x="188330" y="908623"/>
            <a:ext cx="3606430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Groupes + 16 ans: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Volley contour" id="660" name="Google Shape;660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9438" y="4256099"/>
            <a:ext cx="307123" cy="30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9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Moniteurs - Monitrices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99"/>
          <p:cNvSpPr txBox="1"/>
          <p:nvPr>
            <p:ph idx="1" type="subTitle"/>
          </p:nvPr>
        </p:nvSpPr>
        <p:spPr>
          <a:xfrm>
            <a:off x="1159880" y="2618214"/>
            <a:ext cx="11815340" cy="495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🏃‍♂️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Fit&amp;Fun				</a:t>
            </a:r>
            <a:r>
              <a:rPr lang="fr-CH" sz="2000">
                <a:latin typeface="Arial"/>
                <a:ea typeface="Arial"/>
                <a:cs typeface="Arial"/>
                <a:sym typeface="Arial"/>
              </a:rPr>
              <a:t>🤸‍♀️</a:t>
            </a:r>
            <a:r>
              <a:rPr b="1" lang="fr-CH" sz="2000">
                <a:latin typeface="Arial"/>
                <a:ea typeface="Arial"/>
                <a:cs typeface="Arial"/>
                <a:sym typeface="Arial"/>
              </a:rPr>
              <a:t>Gym-danse 		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Letizia Natale				 Cindy Bader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 Christelle Jung (aide)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CH" sz="2000">
                <a:latin typeface="Arial"/>
                <a:ea typeface="Arial"/>
                <a:cs typeface="Arial"/>
                <a:sym typeface="Arial"/>
              </a:rPr>
              <a:t>	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67" name="Google Shape;667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99"/>
          <p:cNvSpPr txBox="1"/>
          <p:nvPr/>
        </p:nvSpPr>
        <p:spPr>
          <a:xfrm>
            <a:off x="188330" y="908623"/>
            <a:ext cx="3643006" cy="85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Groupes + 35 ans: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Ordre du jour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31" name="Google Shape;13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/>
        </p:nvSpPr>
        <p:spPr>
          <a:xfrm>
            <a:off x="268836" y="871809"/>
            <a:ext cx="6103971" cy="706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 :	Appel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2 :	Ordre du jour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3 :	PV Assemblée Générale 2024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4 :	Correspondance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5 :	Rapport de la présidente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6 :	Rapport de la commission technique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7 :	Rapport du comité soirée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8 :	Rapport de la trésorière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9 :	Rapport des vérificateurs de comptes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10 :	Approbation des comptes de la société et du groupe GR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11 :	Élection des vérificateurs de comptes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12 :	Élection des membres des comités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13 :	Nomination des membres honoraires et d’honneur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14 :	Admission – Démission des membres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15 :	Moniteurs et Monitrices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16 :	Cotisations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17 :	Communications du comité et diverses manifestations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18 :	Divers et propositions individuelles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100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Insigne de moniteur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75" name="Google Shape;675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00"/>
          <p:cNvSpPr txBox="1"/>
          <p:nvPr/>
        </p:nvSpPr>
        <p:spPr>
          <a:xfrm>
            <a:off x="4637314" y="2164701"/>
            <a:ext cx="7352524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ans 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Sherilyn Rod (GR)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Christel Schüpbach (GR)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677" name="Google Shape;67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8473" y="2966121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édaille d’or" id="678" name="Google Shape;678;p100"/>
          <p:cNvPicPr preferRelativeResize="0"/>
          <p:nvPr/>
        </p:nvPicPr>
        <p:blipFill rotWithShape="1">
          <a:blip r:embed="rId5">
            <a:alphaModFix/>
          </a:blip>
          <a:srcRect b="14074" l="0" r="21463" t="0"/>
          <a:stretch/>
        </p:blipFill>
        <p:spPr>
          <a:xfrm>
            <a:off x="202162" y="1097373"/>
            <a:ext cx="2799662" cy="2041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679" name="Google Shape;67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7198" y="3708457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1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101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Insigne de juge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686" name="Google Shape;68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01"/>
          <p:cNvSpPr txBox="1"/>
          <p:nvPr/>
        </p:nvSpPr>
        <p:spPr>
          <a:xfrm>
            <a:off x="4037845" y="1097370"/>
            <a:ext cx="7352400" cy="5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ans 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Sherilyn Rod (GR)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Christel Schüpbach (GR)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Christelle Thüler (Athlétisme)</a:t>
            </a:r>
            <a:endParaRPr/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Mélanie Hugi (Athlétisme)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Letizia Natale (Athlétisme)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ans 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Amandine Dubied Rapin (Tests)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ans 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Brigitte Chevalley (Athlétisme)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596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061"/>
              <a:buFont typeface="Arial"/>
              <a:buChar char="•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Thony Chevalley (Athlétisme)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Médaille d’or" id="688" name="Google Shape;688;p101"/>
          <p:cNvPicPr preferRelativeResize="0"/>
          <p:nvPr/>
        </p:nvPicPr>
        <p:blipFill rotWithShape="1">
          <a:blip r:embed="rId4">
            <a:alphaModFix/>
          </a:blip>
          <a:srcRect b="14074" l="0" r="21463" t="0"/>
          <a:stretch/>
        </p:blipFill>
        <p:spPr>
          <a:xfrm>
            <a:off x="202162" y="1097373"/>
            <a:ext cx="2799662" cy="204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2"/>
          <p:cNvSpPr txBox="1"/>
          <p:nvPr>
            <p:ph type="ctrTitle"/>
          </p:nvPr>
        </p:nvSpPr>
        <p:spPr>
          <a:xfrm>
            <a:off x="1512804" y="2573178"/>
            <a:ext cx="7135895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16. Cotisations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02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695" name="Google Shape;69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5825" y="1883652"/>
            <a:ext cx="3011323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p102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3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103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Cotisation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03" name="Google Shape;70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03"/>
          <p:cNvSpPr txBox="1"/>
          <p:nvPr/>
        </p:nvSpPr>
        <p:spPr>
          <a:xfrm>
            <a:off x="185862" y="1861170"/>
            <a:ext cx="10604058" cy="48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 qui a changé 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Tout membre inscrit dans FSG Admin est affilié pour une durée minimale de 12 mois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Cette règle est </a:t>
            </a: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imposée par la FSG</a:t>
            </a: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ne dépend pas de la société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 concret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Un·e gymnaste qui débute le </a:t>
            </a: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01.09.2025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➜ reste affilié·e jusqu’au </a:t>
            </a: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01.09.2026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❌ Impossible de le/la retirer du fichier FSG avant cette date, même en cas d’arrêt anticipé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Conséquences pour la société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cas de démission 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➜ la société doit </a:t>
            </a: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continuer à payer la cotisation fédérale, cantonale dans le « vide »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Pourquoi c’est important de le savoir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Compréhension des coûts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Expliquer certaines décisions financières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Encourager une inscription réfléchie des nouveaux membres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FSG établit les factures sur la base de l’effectif FSG admin au 28 février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5" name="Google Shape;705;p103"/>
          <p:cNvSpPr txBox="1"/>
          <p:nvPr/>
        </p:nvSpPr>
        <p:spPr>
          <a:xfrm>
            <a:off x="185862" y="1055982"/>
            <a:ext cx="6900737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Affiliation obligatoire 12 mois – FSG Admin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04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Cotisation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12" name="Google Shape;712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04"/>
          <p:cNvSpPr txBox="1"/>
          <p:nvPr/>
        </p:nvSpPr>
        <p:spPr>
          <a:xfrm>
            <a:off x="185862" y="2344811"/>
            <a:ext cx="10604058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Affiliation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01.03.2026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Démission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31.12.2026 / 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Démission FSG admin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01.03.2027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2026 encaissée par la FSG Lucens : </a:t>
            </a: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✅ Oui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2026 payée à la FSG : </a:t>
            </a: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✅ Oui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2027 encaissée par la FSG Lucens : </a:t>
            </a: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❌ Non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2027 payée à la FSG : </a:t>
            </a: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✅ Oui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4" name="Google Shape;714;p104"/>
          <p:cNvSpPr txBox="1"/>
          <p:nvPr/>
        </p:nvSpPr>
        <p:spPr>
          <a:xfrm>
            <a:off x="185862" y="1055982"/>
            <a:ext cx="6900737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Exemple :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105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Cotisations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21" name="Google Shape;72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capture d’écran, blanc&#10;&#10;Le contenu généré par l’IA peut être incorrect." id="722" name="Google Shape;722;p105"/>
          <p:cNvPicPr preferRelativeResize="0"/>
          <p:nvPr/>
        </p:nvPicPr>
        <p:blipFill rotWithShape="1">
          <a:blip r:embed="rId4">
            <a:alphaModFix/>
          </a:blip>
          <a:srcRect b="57209" l="0" r="0" t="0"/>
          <a:stretch/>
        </p:blipFill>
        <p:spPr>
          <a:xfrm>
            <a:off x="337748" y="1671425"/>
            <a:ext cx="5572903" cy="1300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capture d’écran, blanc&#10;&#10;Le contenu généré par l’IA peut être incorrect." id="723" name="Google Shape;723;p105"/>
          <p:cNvPicPr preferRelativeResize="0"/>
          <p:nvPr/>
        </p:nvPicPr>
        <p:blipFill rotWithShape="1">
          <a:blip r:embed="rId4">
            <a:alphaModFix/>
          </a:blip>
          <a:srcRect b="0" l="0" r="0" t="44672"/>
          <a:stretch/>
        </p:blipFill>
        <p:spPr>
          <a:xfrm>
            <a:off x="356796" y="3505201"/>
            <a:ext cx="5572903" cy="168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06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Augmentation cotisations 2027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30" name="Google Shape;73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1" y="-3093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06"/>
          <p:cNvSpPr txBox="1"/>
          <p:nvPr/>
        </p:nvSpPr>
        <p:spPr>
          <a:xfrm>
            <a:off x="127961" y="686429"/>
            <a:ext cx="10770193" cy="2523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32" name="Google Shape;732;p106"/>
          <p:cNvSpPr/>
          <p:nvPr/>
        </p:nvSpPr>
        <p:spPr>
          <a:xfrm>
            <a:off x="271878" y="1213021"/>
            <a:ext cx="1048235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FSG introduit un nouveau modèle de cotisation dès 2027.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Nouvelle catégorie proposée aux adultes qui pratiquent la gymnastique au sein d’une société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sans participer à des concours ni aux fêtes de gymnastique. (ex. unihockey)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33" name="Google Shape;733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4614" y="2962872"/>
            <a:ext cx="7762767" cy="35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06"/>
          <p:cNvSpPr/>
          <p:nvPr/>
        </p:nvSpPr>
        <p:spPr>
          <a:xfrm>
            <a:off x="5105400" y="4029075"/>
            <a:ext cx="1447800" cy="2435797"/>
          </a:xfrm>
          <a:prstGeom prst="rect">
            <a:avLst/>
          </a:prstGeom>
          <a:noFill/>
          <a:ln cap="flat" cmpd="sng" w="25400">
            <a:solidFill>
              <a:srgbClr val="C717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735" name="Google Shape;735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1219" y="5046277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107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Augmentation cotisations 2027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42" name="Google Shape;74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07"/>
          <p:cNvSpPr txBox="1"/>
          <p:nvPr/>
        </p:nvSpPr>
        <p:spPr>
          <a:xfrm>
            <a:off x="118872" y="1185975"/>
            <a:ext cx="9851125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actuelle				</a:t>
            </a:r>
            <a:endParaRPr/>
          </a:p>
        </p:txBody>
      </p:sp>
      <p:pic>
        <p:nvPicPr>
          <p:cNvPr descr="Une image contenant texte, capture d’écran, Police, nombre&#10;&#10;Le contenu généré par l’IA peut être incorrect." id="744" name="Google Shape;744;p107"/>
          <p:cNvPicPr preferRelativeResize="0"/>
          <p:nvPr/>
        </p:nvPicPr>
        <p:blipFill rotWithShape="1">
          <a:blip r:embed="rId4">
            <a:alphaModFix/>
          </a:blip>
          <a:srcRect b="0" l="531" r="-1" t="0"/>
          <a:stretch/>
        </p:blipFill>
        <p:spPr>
          <a:xfrm>
            <a:off x="210312" y="1660693"/>
            <a:ext cx="7438412" cy="1464633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07"/>
          <p:cNvSpPr txBox="1"/>
          <p:nvPr/>
        </p:nvSpPr>
        <p:spPr>
          <a:xfrm>
            <a:off x="118872" y="3895490"/>
            <a:ext cx="9851125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2027				</a:t>
            </a:r>
            <a:endParaRPr/>
          </a:p>
        </p:txBody>
      </p:sp>
      <p:pic>
        <p:nvPicPr>
          <p:cNvPr descr="Une image contenant texte, capture d’écran, Police, nombre&#10;&#10;Le contenu généré par l’IA peut être incorrect." id="746" name="Google Shape;74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72" y="4375621"/>
            <a:ext cx="7438412" cy="1453807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07"/>
          <p:cNvSpPr txBox="1"/>
          <p:nvPr/>
        </p:nvSpPr>
        <p:spPr>
          <a:xfrm>
            <a:off x="2297522" y="6309559"/>
            <a:ext cx="79175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Augmentation cotisation FSG : </a:t>
            </a:r>
            <a:r>
              <a:rPr b="0" i="0" lang="fr-CH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CHF 17.- (adulte) / + CHF 6.50 (enfant) 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0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108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Cotisations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54" name="Google Shape;754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08"/>
          <p:cNvSpPr txBox="1"/>
          <p:nvPr/>
        </p:nvSpPr>
        <p:spPr>
          <a:xfrm>
            <a:off x="578762" y="2276334"/>
            <a:ext cx="10211158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Introduction d’une cotisation dégressive pour les familles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Augmentation des cotisations FSG Lucens en 2027 (à voter en 2027)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6" name="Google Shape;756;p108"/>
          <p:cNvSpPr txBox="1"/>
          <p:nvPr/>
        </p:nvSpPr>
        <p:spPr>
          <a:xfrm>
            <a:off x="185863" y="1055982"/>
            <a:ext cx="6158204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Propositions du comité :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9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109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1. Cotisation dégressive famille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63" name="Google Shape;76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109"/>
          <p:cNvSpPr txBox="1"/>
          <p:nvPr/>
        </p:nvSpPr>
        <p:spPr>
          <a:xfrm>
            <a:off x="1246568" y="3058812"/>
            <a:ext cx="10497365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(adulte 1)				CHF 130.- (adulte 1)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(adulte 2)				CHF </a:t>
            </a:r>
            <a:r>
              <a:rPr b="0" i="0" lang="fr-CH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120.-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(adulte 2)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(enfant 1)				CHF </a:t>
            </a:r>
            <a:r>
              <a:rPr b="0" i="0" lang="fr-CH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110.-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(enfant 1)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120.- (enfant 2)				CHF </a:t>
            </a:r>
            <a:r>
              <a:rPr b="0" i="0" lang="fr-CH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100.-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(enfant 2)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110.- (enfant 3)				CHF </a:t>
            </a:r>
            <a:r>
              <a:rPr b="0" i="0" lang="fr-CH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100.-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(enfant 3)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 Plafonnement à CHF 100.-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65" name="Google Shape;765;p109"/>
          <p:cNvSpPr txBox="1"/>
          <p:nvPr/>
        </p:nvSpPr>
        <p:spPr>
          <a:xfrm>
            <a:off x="274320" y="2246679"/>
            <a:ext cx="10372333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actuelle				Proposition</a:t>
            </a:r>
            <a:endParaRPr/>
          </a:p>
        </p:txBody>
      </p:sp>
      <p:sp>
        <p:nvSpPr>
          <p:cNvPr id="766" name="Google Shape;766;p109"/>
          <p:cNvSpPr txBox="1"/>
          <p:nvPr/>
        </p:nvSpPr>
        <p:spPr>
          <a:xfrm>
            <a:off x="274320" y="1086259"/>
            <a:ext cx="5049006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CH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Ex. Couple + 3 enfants membres FSG :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ctrTitle"/>
          </p:nvPr>
        </p:nvSpPr>
        <p:spPr>
          <a:xfrm>
            <a:off x="1606113" y="2573178"/>
            <a:ext cx="6820340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fr-CH" sz="4800">
                <a:latin typeface="Arial"/>
                <a:ea typeface="Arial"/>
                <a:cs typeface="Arial"/>
                <a:sym typeface="Arial"/>
              </a:rPr>
              <a:t>3. PV Assemblée Générale 2024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39" name="Google Shape;1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453" y="1883652"/>
            <a:ext cx="3090695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5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1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110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1. Cotisation dégressive famille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73" name="Google Shape;773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10"/>
          <p:cNvSpPr txBox="1"/>
          <p:nvPr/>
        </p:nvSpPr>
        <p:spPr>
          <a:xfrm>
            <a:off x="1246568" y="3058812"/>
            <a:ext cx="10497365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(adulte 1)				CHF 130.- (adulte 1)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(enfant 1)				CHF </a:t>
            </a:r>
            <a:r>
              <a:rPr b="0" i="0" lang="fr-CH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120.-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(enfant 1)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75" name="Google Shape;775;p110"/>
          <p:cNvSpPr txBox="1"/>
          <p:nvPr/>
        </p:nvSpPr>
        <p:spPr>
          <a:xfrm>
            <a:off x="274320" y="2246679"/>
            <a:ext cx="10372333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actuelle				Proposition</a:t>
            </a:r>
            <a:endParaRPr/>
          </a:p>
        </p:txBody>
      </p:sp>
      <p:sp>
        <p:nvSpPr>
          <p:cNvPr id="776" name="Google Shape;776;p110"/>
          <p:cNvSpPr txBox="1"/>
          <p:nvPr/>
        </p:nvSpPr>
        <p:spPr>
          <a:xfrm>
            <a:off x="274320" y="1086259"/>
            <a:ext cx="5049006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CH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Ex. 1 adulte + 1 enfant membres FSG :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1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111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1. Cotisation dégressive famille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83" name="Google Shape;78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11"/>
          <p:cNvSpPr txBox="1"/>
          <p:nvPr/>
        </p:nvSpPr>
        <p:spPr>
          <a:xfrm>
            <a:off x="1246568" y="3058812"/>
            <a:ext cx="10497365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(adulte 1)				CHF 130.- (adulte 1)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CHF 130.- (adulte 2)				CHF </a:t>
            </a:r>
            <a:r>
              <a:rPr b="0" i="0" lang="fr-CH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120.-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(adulte 2)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85" name="Google Shape;785;p111"/>
          <p:cNvSpPr txBox="1"/>
          <p:nvPr/>
        </p:nvSpPr>
        <p:spPr>
          <a:xfrm>
            <a:off x="274320" y="2246679"/>
            <a:ext cx="10372333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Cotisation actuelle				Proposition</a:t>
            </a:r>
            <a:endParaRPr/>
          </a:p>
        </p:txBody>
      </p:sp>
      <p:sp>
        <p:nvSpPr>
          <p:cNvPr id="786" name="Google Shape;786;p111"/>
          <p:cNvSpPr txBox="1"/>
          <p:nvPr/>
        </p:nvSpPr>
        <p:spPr>
          <a:xfrm>
            <a:off x="274320" y="1086259"/>
            <a:ext cx="5049006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CH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Ex. Couple membres FSG :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1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112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1. Cotisation dégressive famille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793" name="Google Shape;79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12"/>
          <p:cNvSpPr txBox="1"/>
          <p:nvPr/>
        </p:nvSpPr>
        <p:spPr>
          <a:xfrm>
            <a:off x="149286" y="1705500"/>
            <a:ext cx="10497367" cy="4513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Prendre en considération les adultes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familles concernées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Membres vivant dans le même ménage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⮚"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Perte estimée pour la FSG Lucens : CHF 260.- / année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: Encourager et soutenir la participation familiale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95" name="Google Shape;795;p112"/>
          <p:cNvSpPr txBox="1"/>
          <p:nvPr/>
        </p:nvSpPr>
        <p:spPr>
          <a:xfrm>
            <a:off x="149287" y="1065216"/>
            <a:ext cx="6158204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 :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13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13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Augmentation cotisation FSG Lucens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02" name="Google Shape;802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nombre, Police&#10;&#10;Le contenu généré par l’IA peut être incorrect." id="803" name="Google Shape;803;p113"/>
          <p:cNvPicPr preferRelativeResize="0"/>
          <p:nvPr/>
        </p:nvPicPr>
        <p:blipFill rotWithShape="1">
          <a:blip r:embed="rId4">
            <a:alphaModFix/>
          </a:blip>
          <a:srcRect b="0" l="136" r="0" t="0"/>
          <a:stretch/>
        </p:blipFill>
        <p:spPr>
          <a:xfrm>
            <a:off x="118871" y="1078992"/>
            <a:ext cx="6137817" cy="5594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Police, ligne&#10;&#10;Le contenu généré par l’IA peut être incorrect." id="804" name="Google Shape;804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4466" y="5468112"/>
            <a:ext cx="4922060" cy="126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114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Cotisation dégressive famille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11" name="Google Shape;81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nes qui lèvent la main" id="812" name="Google Shape;81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5736" y="3600338"/>
            <a:ext cx="2736998" cy="182466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14"/>
          <p:cNvSpPr txBox="1"/>
          <p:nvPr/>
        </p:nvSpPr>
        <p:spPr>
          <a:xfrm>
            <a:off x="208753" y="1545347"/>
            <a:ext cx="11774489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de la cotisation dégressive famille dès 2026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5"/>
          <p:cNvSpPr txBox="1"/>
          <p:nvPr>
            <p:ph type="ctrTitle"/>
          </p:nvPr>
        </p:nvSpPr>
        <p:spPr>
          <a:xfrm>
            <a:off x="1512804" y="2573178"/>
            <a:ext cx="7135895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17. Communications du comité et diverses manifestations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15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820" name="Google Shape;820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5825" y="1883652"/>
            <a:ext cx="3011323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115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16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28" name="Google Shape;82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16"/>
          <p:cNvSpPr txBox="1"/>
          <p:nvPr/>
        </p:nvSpPr>
        <p:spPr>
          <a:xfrm>
            <a:off x="185862" y="1055982"/>
            <a:ext cx="7214397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Nouvelle présidente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capture d’écran, Graphique, logo, symbole&#10;&#10;Le contenu généré par l’IA peut être incorrect." id="830" name="Google Shape;830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882" y="1298138"/>
            <a:ext cx="4584526" cy="2589648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16"/>
          <p:cNvSpPr txBox="1"/>
          <p:nvPr/>
        </p:nvSpPr>
        <p:spPr>
          <a:xfrm>
            <a:off x="5255419" y="5540408"/>
            <a:ext cx="63007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CH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Aliénor Genevaz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H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(Amis-Gym Forel-Savigny)</a:t>
            </a:r>
            <a:endParaRPr/>
          </a:p>
        </p:txBody>
      </p:sp>
      <p:pic>
        <p:nvPicPr>
          <p:cNvPr descr="Une image contenant personne, Visage humain, habits, sourire&#10;&#10;Le contenu généré par l’IA peut être incorrect." id="832" name="Google Shape;832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5869" y="1485900"/>
            <a:ext cx="25908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117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39" name="Google Shape;839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-1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17"/>
          <p:cNvSpPr txBox="1"/>
          <p:nvPr/>
        </p:nvSpPr>
        <p:spPr>
          <a:xfrm>
            <a:off x="4572000" y="1740538"/>
            <a:ext cx="6290880" cy="4298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Lana Bazarbachi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Mila Bross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Norah Demierre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Sofia Saari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Fiona Saari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Elizaveta Vieru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Nika Zajc </a:t>
            </a:r>
            <a:endParaRPr/>
          </a:p>
          <a:p>
            <a:pPr indent="-29273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73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Gymnastes GR au CRP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Remis lors de l’AD en mars 2026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841" name="Google Shape;841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0608" y="5010023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17"/>
          <p:cNvSpPr txBox="1"/>
          <p:nvPr/>
        </p:nvSpPr>
        <p:spPr>
          <a:xfrm>
            <a:off x="296356" y="1158065"/>
            <a:ext cx="616104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Mérite sportif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ouer avec un remplissage uni" id="843" name="Google Shape;843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0608" y="5348972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Graphique, logo, symbole&#10;&#10;Le contenu généré par l’IA peut être incorrect." id="844" name="Google Shape;844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25982" y="1300015"/>
            <a:ext cx="4584526" cy="2589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1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118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51" name="Google Shape;85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18"/>
          <p:cNvSpPr txBox="1"/>
          <p:nvPr/>
        </p:nvSpPr>
        <p:spPr>
          <a:xfrm>
            <a:off x="1895667" y="2258008"/>
            <a:ext cx="9486122" cy="400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Bourse d’échange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Location matériel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Accès moniteurs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853" name="Google Shape;853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4275" y="3228304"/>
            <a:ext cx="401392" cy="4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18"/>
          <p:cNvSpPr txBox="1"/>
          <p:nvPr/>
        </p:nvSpPr>
        <p:spPr>
          <a:xfrm>
            <a:off x="185863" y="1055982"/>
            <a:ext cx="6541508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internet </a:t>
            </a:r>
            <a:r>
              <a:rPr b="0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www.fsg-lucens.ch</a:t>
            </a:r>
            <a:endParaRPr/>
          </a:p>
        </p:txBody>
      </p:sp>
      <p:pic>
        <p:nvPicPr>
          <p:cNvPr id="855" name="Google Shape;855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1714" y="2642590"/>
            <a:ext cx="5688563" cy="25071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856" name="Google Shape;856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4275" y="3896175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857" name="Google Shape;857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4489" y="4543331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19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119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64" name="Google Shape;864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19"/>
          <p:cNvSpPr txBox="1"/>
          <p:nvPr/>
        </p:nvSpPr>
        <p:spPr>
          <a:xfrm>
            <a:off x="4643717" y="2120954"/>
            <a:ext cx="6657389" cy="400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fsglucens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FSG Lucens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FSG Lucens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66" name="Google Shape;866;p119"/>
          <p:cNvSpPr txBox="1"/>
          <p:nvPr/>
        </p:nvSpPr>
        <p:spPr>
          <a:xfrm>
            <a:off x="185863" y="1055982"/>
            <a:ext cx="6541508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Réseaux sociaux :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cercle, Caractère coloré, Graphique, graphisme&#10;&#10;Le contenu généré par l’IA peut être incorrect." id="867" name="Google Shape;867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5777" y="3071310"/>
            <a:ext cx="554010" cy="55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5776" y="3829097"/>
            <a:ext cx="554011" cy="5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49752" y="4540203"/>
            <a:ext cx="530035" cy="5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PV AG 2024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46" name="Google Shape;14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2743723" y="2468047"/>
            <a:ext cx="5647283" cy="161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Quiz !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0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120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76" name="Google Shape;87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20"/>
          <p:cNvSpPr txBox="1"/>
          <p:nvPr/>
        </p:nvSpPr>
        <p:spPr>
          <a:xfrm>
            <a:off x="257175" y="1627545"/>
            <a:ext cx="8799609" cy="4940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Nouveaux locaux : Sous Collège Pré au loup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135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 grands espaces pour le stockage matériel et tenues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135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Meilleure accessibilité (proximité des salles de gym)</a:t>
            </a:r>
            <a:endParaRPr/>
          </a:p>
          <a:p>
            <a:pPr indent="-1524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162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162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162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162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162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162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Merci aux membres pour leur aide lors du déménagement !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1" i="0" sz="2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78" name="Google Shape;878;p120"/>
          <p:cNvSpPr txBox="1"/>
          <p:nvPr/>
        </p:nvSpPr>
        <p:spPr>
          <a:xfrm>
            <a:off x="185863" y="1055982"/>
            <a:ext cx="6541508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Déménagement Abris PC (octobre 2025)</a:t>
            </a:r>
            <a:endParaRPr/>
          </a:p>
        </p:txBody>
      </p:sp>
      <p:pic>
        <p:nvPicPr>
          <p:cNvPr descr="Une image contenant carte, Photographie aérienne, Conception urbaine, Vue plongeante&#10;&#10;Le contenu généré par l’IA peut être incorrect." id="879" name="Google Shape;879;p120"/>
          <p:cNvPicPr preferRelativeResize="0"/>
          <p:nvPr/>
        </p:nvPicPr>
        <p:blipFill rotWithShape="1">
          <a:blip r:embed="rId4">
            <a:alphaModFix/>
          </a:blip>
          <a:srcRect b="0" l="5502" r="0" t="0"/>
          <a:stretch/>
        </p:blipFill>
        <p:spPr>
          <a:xfrm>
            <a:off x="6603546" y="3429000"/>
            <a:ext cx="5167923" cy="3314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21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21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886" name="Google Shape;886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21"/>
          <p:cNvSpPr txBox="1"/>
          <p:nvPr/>
        </p:nvSpPr>
        <p:spPr>
          <a:xfrm>
            <a:off x="185862" y="1055982"/>
            <a:ext cx="10460791" cy="2252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Trainings FSG Lucens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Sondage / commande réalisé dans les groupes de gym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Evaluation de la nécessité de recommander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Certains articles épuisés et plus reproduits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arbre, plein air, personne, habits&#10;&#10;Le contenu généré par l’IA peut être incorrect." id="888" name="Google Shape;888;p121"/>
          <p:cNvPicPr preferRelativeResize="0"/>
          <p:nvPr/>
        </p:nvPicPr>
        <p:blipFill rotWithShape="1">
          <a:blip r:embed="rId4">
            <a:alphaModFix/>
          </a:blip>
          <a:srcRect b="4722" l="1921" r="6495" t="20278"/>
          <a:stretch/>
        </p:blipFill>
        <p:spPr>
          <a:xfrm>
            <a:off x="3686175" y="3238501"/>
            <a:ext cx="4587715" cy="33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5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5" name="Google Shape;89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7" y="1161583"/>
            <a:ext cx="4219574" cy="615354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"/>
          <p:cNvSpPr txBox="1"/>
          <p:nvPr/>
        </p:nvSpPr>
        <p:spPr>
          <a:xfrm>
            <a:off x="154781" y="3240696"/>
            <a:ext cx="11020425" cy="3406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Logiciel de club en ligne (synchronisation avec FSG admin.)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Gérer les membres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Planifier et communiquer des rendez-vous/événements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Créer un site web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Envoyer des e-mails aux membres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Gérer et créer des documents en ligne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Générer des factures, saisir des paiements, tenir la comptabilité du club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7" name="Google Shape;897;p5"/>
          <p:cNvSpPr txBox="1"/>
          <p:nvPr/>
        </p:nvSpPr>
        <p:spPr>
          <a:xfrm>
            <a:off x="154781" y="1207650"/>
            <a:ext cx="62341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FSG Lucens passe sur : </a:t>
            </a:r>
            <a:endParaRPr/>
          </a:p>
        </p:txBody>
      </p:sp>
      <p:pic>
        <p:nvPicPr>
          <p:cNvPr descr="Une image contenant logo&#10;&#10;Description générée automatiquement" id="898" name="Google Shape;89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22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122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05" name="Google Shape;905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22"/>
          <p:cNvSpPr txBox="1"/>
          <p:nvPr/>
        </p:nvSpPr>
        <p:spPr>
          <a:xfrm>
            <a:off x="185861" y="1055982"/>
            <a:ext cx="10460791" cy="541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 concours athlétisme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Rencontres régionales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Plusieurs sociétés organisatrices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Concours individuels (jeunesse)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Concours équipes (adulte)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Aucun concours organisé par GymVaud en 2025-2026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Créer notre propre concours régional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Proposer une organisation plus flexible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Réduire les contraintes administratives et financières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Avancement du projet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Christelle et Cindy ont rencontré les moniteurs les 07.01.2026 et 12.01.2026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attente d’un concept de la part des adultes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Difficultés rencontrées pour la réservation du centre sportif</a:t>
            </a:r>
            <a:endParaRPr/>
          </a:p>
        </p:txBody>
      </p:sp>
      <p:pic>
        <p:nvPicPr>
          <p:cNvPr descr="Section courbe d’une piste d’athlétisme dans un stade de sport" id="907" name="Google Shape;90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0730" y="1545347"/>
            <a:ext cx="2670459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23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23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14" name="Google Shape;91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23"/>
          <p:cNvSpPr txBox="1"/>
          <p:nvPr/>
        </p:nvSpPr>
        <p:spPr>
          <a:xfrm>
            <a:off x="185862" y="1055982"/>
            <a:ext cx="10460791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Préavis no 01-2026 - Demande de crédit pour assainissement énergétique, rénovation de la Grande salle et adjonction salle gym type VD4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💰 </a:t>
            </a: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Coût estimé : CHF 15’200’000.–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Rencontre entre Florian Barraud (AISTBV) et Cindy le 06.02.2026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Présentation du projet à la population – 25.02.2026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Séance du Conseil communal – 23.03.2026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Municipalité a décidé de retirer le préavis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Points de blocage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Financement du projet jugé problématique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 de gestion n’est pas favorable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2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24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22" name="Google Shape;922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24"/>
          <p:cNvSpPr txBox="1"/>
          <p:nvPr/>
        </p:nvSpPr>
        <p:spPr>
          <a:xfrm>
            <a:off x="7039454" y="3443591"/>
            <a:ext cx="7214397" cy="3471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Samedi 2 mai (soir)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 «Before départ» FSG Lucens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17h00 – 22h00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 + Planchettes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Bénévoles ?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Dimanche 3 mai (journée)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 TDR recherche bénévoles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924" name="Google Shape;924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9764" y="5724728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Police, carte de visite&#10;&#10;Le contenu généré par l’IA peut être incorrect." id="925" name="Google Shape;925;p124"/>
          <p:cNvPicPr preferRelativeResize="0"/>
          <p:nvPr/>
        </p:nvPicPr>
        <p:blipFill rotWithShape="1">
          <a:blip r:embed="rId5">
            <a:alphaModFix/>
          </a:blip>
          <a:srcRect b="0" l="0" r="6077" t="0"/>
          <a:stretch/>
        </p:blipFill>
        <p:spPr>
          <a:xfrm>
            <a:off x="127650" y="1177047"/>
            <a:ext cx="5417116" cy="5136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926" name="Google Shape;926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9764" y="3443591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25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25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33" name="Google Shape;933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sport, Danse, personne&#10;&#10;Le contenu généré par l’IA peut être incorrect." id="934" name="Google Shape;934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081" y="1000125"/>
            <a:ext cx="4026491" cy="56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25"/>
          <p:cNvSpPr txBox="1"/>
          <p:nvPr/>
        </p:nvSpPr>
        <p:spPr>
          <a:xfrm>
            <a:off x="6095998" y="1429735"/>
            <a:ext cx="7214397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Membres CO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Amandine Dubied Rapin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Cindy Bader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Sarah Mayor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Clara Mayor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Coralie Duc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Hervé Krahenbühl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Cédric Bovey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Solange Bovey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Recherche bénévoles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Resp. Sarah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Jouer avec un remplissage uni" id="936" name="Google Shape;936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94606" y="4711390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26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126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43" name="Google Shape;943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26"/>
          <p:cNvSpPr txBox="1"/>
          <p:nvPr/>
        </p:nvSpPr>
        <p:spPr>
          <a:xfrm>
            <a:off x="185862" y="1055982"/>
            <a:ext cx="7214397" cy="214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Journée de la bonne action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Samedi 30.05.2026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Coop Lucens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Offrir pâtisseries aux clients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texte, Visage humain, personne, habits&#10;&#10;Le contenu généré par l’IA peut être incorrect." id="945" name="Google Shape;945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7753" y="3398265"/>
            <a:ext cx="6570890" cy="3285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27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27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52" name="Google Shape;952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affiche, Danse, livre&#10;&#10;Le contenu généré par l’IA peut être incorrect." id="953" name="Google Shape;953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439" y="933450"/>
            <a:ext cx="4113874" cy="5801132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27"/>
          <p:cNvSpPr txBox="1"/>
          <p:nvPr/>
        </p:nvSpPr>
        <p:spPr>
          <a:xfrm>
            <a:off x="4700164" y="2001206"/>
            <a:ext cx="7214397" cy="3665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1" baseline="3000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édition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Matin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Concours individuel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(GR, Tests, Agrès, Athlétisme, Parents-enfants, Minimes, GR init.)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Midi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 à salades, grillades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Après-Midi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Tournoi familial en équipe dès 7 ans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9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19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Manifestations 2026 - 2027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61" name="Google Shape;96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389" y="1178241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19"/>
          <p:cNvSpPr txBox="1"/>
          <p:nvPr/>
        </p:nvSpPr>
        <p:spPr>
          <a:xfrm>
            <a:off x="2122960" y="1635268"/>
            <a:ext cx="81468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02-03.05.2026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Tour de Romandie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23-24.05.2026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b="0" baseline="3000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ème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Challenge Tests gymnastique (Moudon)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30.05.2026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Journée de la bonne action Coop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06-07.06.2026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Champ. Romand GR (Moudon)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27.06.2026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Concours interne + Tournoi familial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– 12.12.2026 : </a:t>
            </a:r>
            <a:r>
              <a:rPr b="0" i="0" lang="fr-CH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Soirées de gymnastique ?</a:t>
            </a:r>
            <a:endParaRPr/>
          </a:p>
        </p:txBody>
      </p:sp>
      <p:pic>
        <p:nvPicPr>
          <p:cNvPr descr="Jouer avec un remplissage uni" id="963" name="Google Shape;96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915" y="2322196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964" name="Google Shape;96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915" y="3057068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965" name="Google Shape;96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915" y="3782763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966" name="Google Shape;96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915" y="4537918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967" name="Google Shape;96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915" y="5251248"/>
            <a:ext cx="401392" cy="401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uer avec un remplissage uni" id="968" name="Google Shape;96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915" y="1635272"/>
            <a:ext cx="401392" cy="401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fr-CH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PV AG 2024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153" name="Google Shape;1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6653" y="0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4"/>
          <p:cNvSpPr txBox="1"/>
          <p:nvPr/>
        </p:nvSpPr>
        <p:spPr>
          <a:xfrm>
            <a:off x="3767470" y="3089458"/>
            <a:ext cx="5647283" cy="161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Adoption du Procès-Verbal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Personnes qui lèvent la main" id="155" name="Google Shape;15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273" y="2779231"/>
            <a:ext cx="2736998" cy="18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8"/>
          <p:cNvSpPr/>
          <p:nvPr/>
        </p:nvSpPr>
        <p:spPr>
          <a:xfrm>
            <a:off x="0" y="-1"/>
            <a:ext cx="12192000" cy="85582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128"/>
          <p:cNvSpPr txBox="1"/>
          <p:nvPr>
            <p:ph type="ctrTitle"/>
          </p:nvPr>
        </p:nvSpPr>
        <p:spPr>
          <a:xfrm>
            <a:off x="-1" y="-1"/>
            <a:ext cx="12191999" cy="8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fr-CH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Communication du comité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logo&#10;&#10;Description générée automatiquement" id="975" name="Google Shape;975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389" y="1178241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8"/>
          <p:cNvSpPr txBox="1"/>
          <p:nvPr/>
        </p:nvSpPr>
        <p:spPr>
          <a:xfrm>
            <a:off x="2337406" y="2872875"/>
            <a:ext cx="8146679" cy="3754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CH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membres engagés… une société récompensée 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Grâce à l’engagement de nos bénévoles et membres de CO, notre société a pu 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Contribuer à un événement national majeur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Représenter fièrement notre société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Générer des indemnités financières précieuses (CHF 1’240.-)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-CH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immense MERCI !</a:t>
            </a:r>
            <a:endParaRPr/>
          </a:p>
        </p:txBody>
      </p:sp>
      <p:pic>
        <p:nvPicPr>
          <p:cNvPr id="977" name="Google Shape;977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855359"/>
            <a:ext cx="4171950" cy="1358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29"/>
          <p:cNvSpPr txBox="1"/>
          <p:nvPr>
            <p:ph type="ctrTitle"/>
          </p:nvPr>
        </p:nvSpPr>
        <p:spPr>
          <a:xfrm>
            <a:off x="1512804" y="2573178"/>
            <a:ext cx="7135895" cy="1178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fr-CH" sz="4400">
                <a:latin typeface="Arial"/>
                <a:ea typeface="Arial"/>
                <a:cs typeface="Arial"/>
                <a:sym typeface="Arial"/>
              </a:rPr>
              <a:t>18. Divers et propositions individuelles</a:t>
            </a:r>
            <a:endParaRPr b="1"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29"/>
          <p:cNvSpPr/>
          <p:nvPr/>
        </p:nvSpPr>
        <p:spPr>
          <a:xfrm>
            <a:off x="0" y="6300131"/>
            <a:ext cx="12192000" cy="789985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&#10;&#10;Description générée automatiquement" id="984" name="Google Shape;984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5825" y="1883652"/>
            <a:ext cx="3011323" cy="3090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129"/>
          <p:cNvCxnSpPr/>
          <p:nvPr/>
        </p:nvCxnSpPr>
        <p:spPr>
          <a:xfrm>
            <a:off x="1643210" y="3864595"/>
            <a:ext cx="609144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40"/>
          <p:cNvSpPr txBox="1"/>
          <p:nvPr>
            <p:ph type="ctrTitle"/>
          </p:nvPr>
        </p:nvSpPr>
        <p:spPr>
          <a:xfrm>
            <a:off x="1585013" y="3429000"/>
            <a:ext cx="7726573" cy="15453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Font typeface="Arial"/>
              <a:buNone/>
            </a:pPr>
            <a: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  <a:t>Question ?</a:t>
            </a:r>
            <a:b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  <a:t>Remarque ?</a:t>
            </a:r>
            <a:b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  <a:t>Proposition ?</a:t>
            </a:r>
            <a:endParaRPr sz="36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991" name="Google Shape;99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0688" y="1189363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40"/>
          <p:cNvSpPr/>
          <p:nvPr/>
        </p:nvSpPr>
        <p:spPr>
          <a:xfrm>
            <a:off x="0" y="0"/>
            <a:ext cx="12192000" cy="855677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icrophone rétro" id="993" name="Google Shape;99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4337" y="3429000"/>
            <a:ext cx="228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30"/>
          <p:cNvSpPr txBox="1"/>
          <p:nvPr>
            <p:ph type="ctrTitle"/>
          </p:nvPr>
        </p:nvSpPr>
        <p:spPr>
          <a:xfrm>
            <a:off x="1802379" y="2216820"/>
            <a:ext cx="8289475" cy="15453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Font typeface="Arial"/>
              <a:buNone/>
            </a:pPr>
            <a: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  <a:t>Merci pour votre présence, </a:t>
            </a:r>
            <a:b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fr-CH" sz="5400">
                <a:latin typeface="Twentieth Century"/>
                <a:ea typeface="Twentieth Century"/>
                <a:cs typeface="Twentieth Century"/>
                <a:sym typeface="Twentieth Century"/>
              </a:rPr>
              <a:t>et votre attention !</a:t>
            </a:r>
            <a:endParaRPr sz="36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999" name="Google Shape;999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0688" y="1189363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30"/>
          <p:cNvSpPr/>
          <p:nvPr/>
        </p:nvSpPr>
        <p:spPr>
          <a:xfrm>
            <a:off x="0" y="0"/>
            <a:ext cx="12192000" cy="855677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rsonnes applaudissant" id="1001" name="Google Shape;1001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7020" y="4197066"/>
            <a:ext cx="2837959" cy="2308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31"/>
          <p:cNvSpPr txBox="1"/>
          <p:nvPr>
            <p:ph type="ctrTitle"/>
          </p:nvPr>
        </p:nvSpPr>
        <p:spPr>
          <a:xfrm>
            <a:off x="2121876" y="1369664"/>
            <a:ext cx="7726573" cy="15453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Font typeface="Arial"/>
              <a:buNone/>
            </a:pPr>
            <a:r>
              <a:rPr b="1" lang="fr-CH" sz="8900">
                <a:latin typeface="Twentieth Century"/>
                <a:ea typeface="Twentieth Century"/>
                <a:cs typeface="Twentieth Century"/>
                <a:sym typeface="Twentieth Century"/>
              </a:rPr>
              <a:t>Apéro !</a:t>
            </a:r>
            <a:endParaRPr b="1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Une image contenant logo&#10;&#10;Description générée automatiquement" id="1007" name="Google Shape;1007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0688" y="1189363"/>
            <a:ext cx="1545347" cy="1545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31"/>
          <p:cNvSpPr/>
          <p:nvPr/>
        </p:nvSpPr>
        <p:spPr>
          <a:xfrm>
            <a:off x="0" y="0"/>
            <a:ext cx="12192000" cy="855677"/>
          </a:xfrm>
          <a:prstGeom prst="rect">
            <a:avLst/>
          </a:prstGeom>
          <a:gradFill>
            <a:gsLst>
              <a:gs pos="0">
                <a:srgbClr val="790600"/>
              </a:gs>
              <a:gs pos="50000">
                <a:srgbClr val="AF0900"/>
              </a:gs>
              <a:gs pos="100000">
                <a:srgbClr val="D20B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croquis, clipart, dessin, Dessin au trait&#10;&#10;Description générée automatiquement" id="1009" name="Google Shape;1009;p131"/>
          <p:cNvPicPr preferRelativeResize="0"/>
          <p:nvPr/>
        </p:nvPicPr>
        <p:blipFill rotWithShape="1">
          <a:blip r:embed="rId4">
            <a:alphaModFix/>
          </a:blip>
          <a:srcRect b="34780" l="0" r="0" t="20606"/>
          <a:stretch/>
        </p:blipFill>
        <p:spPr>
          <a:xfrm>
            <a:off x="2556163" y="3429000"/>
            <a:ext cx="6858000" cy="305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2023-04-26T06:55:18Z</dcterms:created>
  <dc:creator>Bader Cindy</dc:creator>
</cp:coreProperties>
</file>